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65"/>
  </p:notesMasterIdLst>
  <p:sldIdLst>
    <p:sldId id="256" r:id="rId5"/>
    <p:sldId id="316" r:id="rId6"/>
    <p:sldId id="257" r:id="rId7"/>
    <p:sldId id="258" r:id="rId8"/>
    <p:sldId id="259" r:id="rId9"/>
    <p:sldId id="265" r:id="rId10"/>
    <p:sldId id="260" r:id="rId11"/>
    <p:sldId id="261" r:id="rId12"/>
    <p:sldId id="262" r:id="rId13"/>
    <p:sldId id="263" r:id="rId14"/>
    <p:sldId id="264" r:id="rId15"/>
    <p:sldId id="280" r:id="rId16"/>
    <p:sldId id="266" r:id="rId17"/>
    <p:sldId id="267" r:id="rId18"/>
    <p:sldId id="268" r:id="rId19"/>
    <p:sldId id="309" r:id="rId20"/>
    <p:sldId id="310" r:id="rId21"/>
    <p:sldId id="311" r:id="rId22"/>
    <p:sldId id="269" r:id="rId23"/>
    <p:sldId id="270" r:id="rId24"/>
    <p:sldId id="271" r:id="rId25"/>
    <p:sldId id="272" r:id="rId26"/>
    <p:sldId id="273" r:id="rId27"/>
    <p:sldId id="305" r:id="rId28"/>
    <p:sldId id="306" r:id="rId29"/>
    <p:sldId id="274" r:id="rId30"/>
    <p:sldId id="275" r:id="rId31"/>
    <p:sldId id="276" r:id="rId32"/>
    <p:sldId id="277" r:id="rId33"/>
    <p:sldId id="278" r:id="rId34"/>
    <p:sldId id="307" r:id="rId35"/>
    <p:sldId id="312" r:id="rId36"/>
    <p:sldId id="313" r:id="rId37"/>
    <p:sldId id="308" r:id="rId38"/>
    <p:sldId id="314" r:id="rId39"/>
    <p:sldId id="315" r:id="rId40"/>
    <p:sldId id="281" r:id="rId41"/>
    <p:sldId id="282" r:id="rId42"/>
    <p:sldId id="283" r:id="rId43"/>
    <p:sldId id="284" r:id="rId44"/>
    <p:sldId id="285" r:id="rId45"/>
    <p:sldId id="286" r:id="rId46"/>
    <p:sldId id="287" r:id="rId47"/>
    <p:sldId id="288" r:id="rId48"/>
    <p:sldId id="289" r:id="rId49"/>
    <p:sldId id="290" r:id="rId50"/>
    <p:sldId id="291" r:id="rId51"/>
    <p:sldId id="292" r:id="rId52"/>
    <p:sldId id="293" r:id="rId53"/>
    <p:sldId id="294" r:id="rId54"/>
    <p:sldId id="295" r:id="rId55"/>
    <p:sldId id="296" r:id="rId56"/>
    <p:sldId id="297" r:id="rId57"/>
    <p:sldId id="298" r:id="rId58"/>
    <p:sldId id="299" r:id="rId59"/>
    <p:sldId id="300" r:id="rId60"/>
    <p:sldId id="301" r:id="rId61"/>
    <p:sldId id="302" r:id="rId62"/>
    <p:sldId id="303" r:id="rId63"/>
    <p:sldId id="304" r:id="rId6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4" autoAdjust="0"/>
    <p:restoredTop sz="94660"/>
  </p:normalViewPr>
  <p:slideViewPr>
    <p:cSldViewPr>
      <p:cViewPr varScale="1">
        <p:scale>
          <a:sx n="83" d="100"/>
          <a:sy n="83" d="100"/>
        </p:scale>
        <p:origin x="14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17B16-AAA9-429C-B8EA-702198E635B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CBF68-7E12-4DE5-9C90-FF78FC4ED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72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Подробнее смотрим в приложении 1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5A35E9-15BC-4B66-96C7-04B85569D34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66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F9772-D0EC-46B0-A8F5-CE9BEB2B40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6899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CBA5A-B528-4E94-A07D-186DF47BB5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5169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3BA15-EB9E-4E54-BCF3-5BCE5CDEF6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598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EE29C-0663-451B-9F17-6462413092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7680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1B500-7B98-4132-BC61-1834F401FB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33354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BCAF6-77A5-425F-9885-C6E490A9E0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6469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2F132-1B64-41C8-ADDE-19B9408AE8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560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2AC03-F8D1-429B-9A49-A1605BD42C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0117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08452-94AD-413D-9BCC-74CDB017BD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7449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4E9A0-6ED3-42ED-B2D3-8AB2F44DA7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0140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7EBA8-9A1A-4083-8FE5-42C3D15EB4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96031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F0D52-AE2D-4942-BBEB-8529A3D5C90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6196108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8CFC-CA75-4BFA-A1C8-AEF82F3B198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1385584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33B6F3-9D10-41C1-AC4C-54EF8796F66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7210725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5038"/>
            <a:ext cx="40386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5038"/>
            <a:ext cx="40386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F997BD-0B01-437A-830F-E100233C91A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9127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1EDC4A-2178-466B-AF67-04D5FDD12F6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8527067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617C54-271D-47A7-BE62-36117B2F524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8503807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773A00-9590-40F9-BAFF-D9EB5620493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536766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A98FD1-102D-4D07-8F33-96625613C05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0874781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DDA1D-96A7-430E-823C-620766CEEDD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5904830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742683-0FFD-4D58-9EF8-A593FB70CCB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18442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63638"/>
            <a:ext cx="2057400" cy="5694362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63638"/>
            <a:ext cx="6019800" cy="5694362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9C80A0-2403-4E43-9235-77DCE4C33A2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3304049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084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6312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93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965">
                <a:solidFill>
                  <a:schemeClr val="tx1">
                    <a:tint val="75000"/>
                  </a:schemeClr>
                </a:solidFill>
              </a:defRPr>
            </a:lvl1pPr>
            <a:lvl2pPr marL="456967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2pPr>
            <a:lvl3pPr marL="913935" indent="0">
              <a:buNone/>
              <a:defRPr sz="1623">
                <a:solidFill>
                  <a:schemeClr val="tx1">
                    <a:tint val="75000"/>
                  </a:schemeClr>
                </a:solidFill>
              </a:defRPr>
            </a:lvl3pPr>
            <a:lvl4pPr marL="1370902" indent="0">
              <a:buNone/>
              <a:defRPr sz="1452">
                <a:solidFill>
                  <a:schemeClr val="tx1">
                    <a:tint val="75000"/>
                  </a:schemeClr>
                </a:solidFill>
              </a:defRPr>
            </a:lvl4pPr>
            <a:lvl5pPr marL="1827869" indent="0">
              <a:buNone/>
              <a:defRPr sz="1452">
                <a:solidFill>
                  <a:schemeClr val="tx1">
                    <a:tint val="75000"/>
                  </a:schemeClr>
                </a:solidFill>
              </a:defRPr>
            </a:lvl5pPr>
            <a:lvl6pPr marL="2284836" indent="0">
              <a:buNone/>
              <a:defRPr sz="1452">
                <a:solidFill>
                  <a:schemeClr val="tx1">
                    <a:tint val="75000"/>
                  </a:schemeClr>
                </a:solidFill>
              </a:defRPr>
            </a:lvl6pPr>
            <a:lvl7pPr marL="2741803" indent="0">
              <a:buNone/>
              <a:defRPr sz="1452">
                <a:solidFill>
                  <a:schemeClr val="tx1">
                    <a:tint val="75000"/>
                  </a:schemeClr>
                </a:solidFill>
              </a:defRPr>
            </a:lvl7pPr>
            <a:lvl8pPr marL="3198770" indent="0">
              <a:buNone/>
              <a:defRPr sz="1452">
                <a:solidFill>
                  <a:schemeClr val="tx1">
                    <a:tint val="75000"/>
                  </a:schemeClr>
                </a:solidFill>
              </a:defRPr>
            </a:lvl8pPr>
            <a:lvl9pPr marL="3655738" indent="0">
              <a:buNone/>
              <a:defRPr sz="14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303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20"/>
            </a:lvl1pPr>
            <a:lvl2pPr>
              <a:defRPr sz="2392"/>
            </a:lvl2pPr>
            <a:lvl3pPr>
              <a:defRPr sz="1965"/>
            </a:lvl3pPr>
            <a:lvl4pPr>
              <a:defRPr sz="1794"/>
            </a:lvl4pPr>
            <a:lvl5pPr>
              <a:defRPr sz="1794"/>
            </a:lvl5pPr>
            <a:lvl6pPr>
              <a:defRPr sz="1794"/>
            </a:lvl6pPr>
            <a:lvl7pPr>
              <a:defRPr sz="1794"/>
            </a:lvl7pPr>
            <a:lvl8pPr>
              <a:defRPr sz="1794"/>
            </a:lvl8pPr>
            <a:lvl9pPr>
              <a:defRPr sz="179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20"/>
            </a:lvl1pPr>
            <a:lvl2pPr>
              <a:defRPr sz="2392"/>
            </a:lvl2pPr>
            <a:lvl3pPr>
              <a:defRPr sz="1965"/>
            </a:lvl3pPr>
            <a:lvl4pPr>
              <a:defRPr sz="1794"/>
            </a:lvl4pPr>
            <a:lvl5pPr>
              <a:defRPr sz="1794"/>
            </a:lvl5pPr>
            <a:lvl6pPr>
              <a:defRPr sz="1794"/>
            </a:lvl6pPr>
            <a:lvl7pPr>
              <a:defRPr sz="1794"/>
            </a:lvl7pPr>
            <a:lvl8pPr>
              <a:defRPr sz="1794"/>
            </a:lvl8pPr>
            <a:lvl9pPr>
              <a:defRPr sz="179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305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967" indent="0">
              <a:buNone/>
              <a:defRPr sz="1965" b="1"/>
            </a:lvl2pPr>
            <a:lvl3pPr marL="913935" indent="0">
              <a:buNone/>
              <a:defRPr sz="1794" b="1"/>
            </a:lvl3pPr>
            <a:lvl4pPr marL="1370902" indent="0">
              <a:buNone/>
              <a:defRPr sz="1623" b="1"/>
            </a:lvl4pPr>
            <a:lvl5pPr marL="1827869" indent="0">
              <a:buNone/>
              <a:defRPr sz="1623" b="1"/>
            </a:lvl5pPr>
            <a:lvl6pPr marL="2284836" indent="0">
              <a:buNone/>
              <a:defRPr sz="1623" b="1"/>
            </a:lvl6pPr>
            <a:lvl7pPr marL="2741803" indent="0">
              <a:buNone/>
              <a:defRPr sz="1623" b="1"/>
            </a:lvl7pPr>
            <a:lvl8pPr marL="3198770" indent="0">
              <a:buNone/>
              <a:defRPr sz="1623" b="1"/>
            </a:lvl8pPr>
            <a:lvl9pPr marL="3655738" indent="0">
              <a:buNone/>
              <a:defRPr sz="16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9"/>
          </a:xfrm>
        </p:spPr>
        <p:txBody>
          <a:bodyPr/>
          <a:lstStyle>
            <a:lvl1pPr>
              <a:defRPr sz="2392"/>
            </a:lvl1pPr>
            <a:lvl2pPr>
              <a:defRPr sz="1965"/>
            </a:lvl2pPr>
            <a:lvl3pPr>
              <a:defRPr sz="1794"/>
            </a:lvl3pPr>
            <a:lvl4pPr>
              <a:defRPr sz="1623"/>
            </a:lvl4pPr>
            <a:lvl5pPr>
              <a:defRPr sz="1623"/>
            </a:lvl5pPr>
            <a:lvl6pPr>
              <a:defRPr sz="1623"/>
            </a:lvl6pPr>
            <a:lvl7pPr>
              <a:defRPr sz="1623"/>
            </a:lvl7pPr>
            <a:lvl8pPr>
              <a:defRPr sz="1623"/>
            </a:lvl8pPr>
            <a:lvl9pPr>
              <a:defRPr sz="16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6" cy="639762"/>
          </a:xfrm>
        </p:spPr>
        <p:txBody>
          <a:bodyPr anchor="b"/>
          <a:lstStyle>
            <a:lvl1pPr marL="0" indent="0">
              <a:buNone/>
              <a:defRPr sz="2392" b="1"/>
            </a:lvl1pPr>
            <a:lvl2pPr marL="456967" indent="0">
              <a:buNone/>
              <a:defRPr sz="1965" b="1"/>
            </a:lvl2pPr>
            <a:lvl3pPr marL="913935" indent="0">
              <a:buNone/>
              <a:defRPr sz="1794" b="1"/>
            </a:lvl3pPr>
            <a:lvl4pPr marL="1370902" indent="0">
              <a:buNone/>
              <a:defRPr sz="1623" b="1"/>
            </a:lvl4pPr>
            <a:lvl5pPr marL="1827869" indent="0">
              <a:buNone/>
              <a:defRPr sz="1623" b="1"/>
            </a:lvl5pPr>
            <a:lvl6pPr marL="2284836" indent="0">
              <a:buNone/>
              <a:defRPr sz="1623" b="1"/>
            </a:lvl6pPr>
            <a:lvl7pPr marL="2741803" indent="0">
              <a:buNone/>
              <a:defRPr sz="1623" b="1"/>
            </a:lvl7pPr>
            <a:lvl8pPr marL="3198770" indent="0">
              <a:buNone/>
              <a:defRPr sz="1623" b="1"/>
            </a:lvl8pPr>
            <a:lvl9pPr marL="3655738" indent="0">
              <a:buNone/>
              <a:defRPr sz="16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6" cy="3951289"/>
          </a:xfrm>
        </p:spPr>
        <p:txBody>
          <a:bodyPr/>
          <a:lstStyle>
            <a:lvl1pPr>
              <a:defRPr sz="2392"/>
            </a:lvl1pPr>
            <a:lvl2pPr>
              <a:defRPr sz="1965"/>
            </a:lvl2pPr>
            <a:lvl3pPr>
              <a:defRPr sz="1794"/>
            </a:lvl3pPr>
            <a:lvl4pPr>
              <a:defRPr sz="1623"/>
            </a:lvl4pPr>
            <a:lvl5pPr>
              <a:defRPr sz="1623"/>
            </a:lvl5pPr>
            <a:lvl6pPr>
              <a:defRPr sz="1623"/>
            </a:lvl6pPr>
            <a:lvl7pPr>
              <a:defRPr sz="1623"/>
            </a:lvl7pPr>
            <a:lvl8pPr>
              <a:defRPr sz="1623"/>
            </a:lvl8pPr>
            <a:lvl9pPr>
              <a:defRPr sz="16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600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953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6580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3008313" cy="1162050"/>
          </a:xfrm>
        </p:spPr>
        <p:txBody>
          <a:bodyPr anchor="b"/>
          <a:lstStyle>
            <a:lvl1pPr algn="l">
              <a:defRPr sz="1965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0"/>
            <a:ext cx="5111749" cy="5853113"/>
          </a:xfrm>
        </p:spPr>
        <p:txBody>
          <a:bodyPr/>
          <a:lstStyle>
            <a:lvl1pPr>
              <a:defRPr sz="3247"/>
            </a:lvl1pPr>
            <a:lvl2pPr>
              <a:defRPr sz="2820"/>
            </a:lvl2pPr>
            <a:lvl3pPr>
              <a:defRPr sz="2392"/>
            </a:lvl3pPr>
            <a:lvl4pPr>
              <a:defRPr sz="1965"/>
            </a:lvl4pPr>
            <a:lvl5pPr>
              <a:defRPr sz="1965"/>
            </a:lvl5pPr>
            <a:lvl6pPr>
              <a:defRPr sz="1965"/>
            </a:lvl6pPr>
            <a:lvl7pPr>
              <a:defRPr sz="1965"/>
            </a:lvl7pPr>
            <a:lvl8pPr>
              <a:defRPr sz="1965"/>
            </a:lvl8pPr>
            <a:lvl9pPr>
              <a:defRPr sz="196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52"/>
            </a:lvl1pPr>
            <a:lvl2pPr marL="456967" indent="0">
              <a:buNone/>
              <a:defRPr sz="1196"/>
            </a:lvl2pPr>
            <a:lvl3pPr marL="913935" indent="0">
              <a:buNone/>
              <a:defRPr sz="1025"/>
            </a:lvl3pPr>
            <a:lvl4pPr marL="1370902" indent="0">
              <a:buNone/>
              <a:defRPr sz="940"/>
            </a:lvl4pPr>
            <a:lvl5pPr marL="1827869" indent="0">
              <a:buNone/>
              <a:defRPr sz="940"/>
            </a:lvl5pPr>
            <a:lvl6pPr marL="2284836" indent="0">
              <a:buNone/>
              <a:defRPr sz="940"/>
            </a:lvl6pPr>
            <a:lvl7pPr marL="2741803" indent="0">
              <a:buNone/>
              <a:defRPr sz="940"/>
            </a:lvl7pPr>
            <a:lvl8pPr marL="3198770" indent="0">
              <a:buNone/>
              <a:defRPr sz="940"/>
            </a:lvl8pPr>
            <a:lvl9pPr marL="3655738" indent="0">
              <a:buNone/>
              <a:defRPr sz="94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351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1965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47"/>
            </a:lvl1pPr>
            <a:lvl2pPr marL="456967" indent="0">
              <a:buNone/>
              <a:defRPr sz="2820"/>
            </a:lvl2pPr>
            <a:lvl3pPr marL="913935" indent="0">
              <a:buNone/>
              <a:defRPr sz="2392"/>
            </a:lvl3pPr>
            <a:lvl4pPr marL="1370902" indent="0">
              <a:buNone/>
              <a:defRPr sz="1965"/>
            </a:lvl4pPr>
            <a:lvl5pPr marL="1827869" indent="0">
              <a:buNone/>
              <a:defRPr sz="1965"/>
            </a:lvl5pPr>
            <a:lvl6pPr marL="2284836" indent="0">
              <a:buNone/>
              <a:defRPr sz="1965"/>
            </a:lvl6pPr>
            <a:lvl7pPr marL="2741803" indent="0">
              <a:buNone/>
              <a:defRPr sz="1965"/>
            </a:lvl7pPr>
            <a:lvl8pPr marL="3198770" indent="0">
              <a:buNone/>
              <a:defRPr sz="1965"/>
            </a:lvl8pPr>
            <a:lvl9pPr marL="3655738" indent="0">
              <a:buNone/>
              <a:defRPr sz="196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52"/>
            </a:lvl1pPr>
            <a:lvl2pPr marL="456967" indent="0">
              <a:buNone/>
              <a:defRPr sz="1196"/>
            </a:lvl2pPr>
            <a:lvl3pPr marL="913935" indent="0">
              <a:buNone/>
              <a:defRPr sz="1025"/>
            </a:lvl3pPr>
            <a:lvl4pPr marL="1370902" indent="0">
              <a:buNone/>
              <a:defRPr sz="940"/>
            </a:lvl4pPr>
            <a:lvl5pPr marL="1827869" indent="0">
              <a:buNone/>
              <a:defRPr sz="940"/>
            </a:lvl5pPr>
            <a:lvl6pPr marL="2284836" indent="0">
              <a:buNone/>
              <a:defRPr sz="940"/>
            </a:lvl6pPr>
            <a:lvl7pPr marL="2741803" indent="0">
              <a:buNone/>
              <a:defRPr sz="940"/>
            </a:lvl7pPr>
            <a:lvl8pPr marL="3198770" indent="0">
              <a:buNone/>
              <a:defRPr sz="940"/>
            </a:lvl8pPr>
            <a:lvl9pPr marL="3655738" indent="0">
              <a:buNone/>
              <a:defRPr sz="94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7500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886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51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CD2CEEA4-FEFB-45F1-AEE8-4983ECDFB0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38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63638"/>
            <a:ext cx="82296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05038"/>
            <a:ext cx="8229600" cy="465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399463" y="6442075"/>
            <a:ext cx="2873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</a:lstStyle>
          <a:p>
            <a:fld id="{BBF25BA9-B7D8-4BA5-A938-E21918F0239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2138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704850" indent="-285750" algn="l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16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1104900" indent="-228600" algn="l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1562100" indent="-228600" algn="l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2019300" indent="-228600" algn="l" rtl="0" eaLnBrk="0" fontAlgn="base" hangingPunct="0">
        <a:spcBef>
          <a:spcPts val="3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476500" indent="-228600" algn="l" rtl="0" fontAlgn="base">
        <a:spcBef>
          <a:spcPts val="3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33700" indent="-228600" algn="l" rtl="0" fontAlgn="base">
        <a:spcBef>
          <a:spcPts val="3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390900" indent="-228600" algn="l" rtl="0" fontAlgn="base">
        <a:spcBef>
          <a:spcPts val="3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48100" indent="-228600" algn="l" rtl="0" fontAlgn="base">
        <a:spcBef>
          <a:spcPts val="3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106968" tIns="53484" rIns="106968" bIns="5348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106968" tIns="53484" rIns="106968" bIns="5348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6356350"/>
            <a:ext cx="2133600" cy="365125"/>
          </a:xfrm>
          <a:prstGeom prst="rect">
            <a:avLst/>
          </a:prstGeom>
        </p:spPr>
        <p:txBody>
          <a:bodyPr vert="horz" lIns="106968" tIns="53484" rIns="106968" bIns="53484" rtlCol="0" anchor="ctr"/>
          <a:lstStyle>
            <a:lvl1pPr algn="l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935"/>
            <a:fld id="{E89219DA-2E97-4B35-BB8E-1BA5D0D37C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3935"/>
              <a:t>16.05.2023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 vert="horz" lIns="106968" tIns="53484" rIns="106968" bIns="53484" rtlCol="0" anchor="ctr"/>
          <a:lstStyle>
            <a:lvl1pPr algn="ctr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935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106968" tIns="53484" rIns="106968" bIns="53484" rtlCol="0" anchor="ctr"/>
          <a:lstStyle>
            <a:lvl1pPr algn="r">
              <a:defRPr sz="11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935"/>
            <a:fld id="{7D679224-8283-40E7-88DC-3ED084F231E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3935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5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3935" rtl="0" eaLnBrk="1" latinLnBrk="0" hangingPunct="1">
        <a:spcBef>
          <a:spcPct val="0"/>
        </a:spcBef>
        <a:buNone/>
        <a:defRPr sz="44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25" indent="-342725" algn="l" defTabSz="913935" rtl="0" eaLnBrk="1" latinLnBrk="0" hangingPunct="1">
        <a:spcBef>
          <a:spcPct val="20000"/>
        </a:spcBef>
        <a:buFont typeface="Arial" pitchFamily="34" charset="0"/>
        <a:buChar char="•"/>
        <a:defRPr sz="3247" kern="1200">
          <a:solidFill>
            <a:schemeClr val="tx1"/>
          </a:solidFill>
          <a:latin typeface="+mn-lt"/>
          <a:ea typeface="+mn-ea"/>
          <a:cs typeface="+mn-cs"/>
        </a:defRPr>
      </a:lvl1pPr>
      <a:lvl2pPr marL="742572" indent="-285605" algn="l" defTabSz="913935" rtl="0" eaLnBrk="1" latinLnBrk="0" hangingPunct="1">
        <a:spcBef>
          <a:spcPct val="20000"/>
        </a:spcBef>
        <a:buFont typeface="Arial" pitchFamily="34" charset="0"/>
        <a:buChar char="–"/>
        <a:defRPr sz="282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18" indent="-228484" algn="l" defTabSz="913935" rtl="0" eaLnBrk="1" latinLnBrk="0" hangingPunct="1">
        <a:spcBef>
          <a:spcPct val="20000"/>
        </a:spcBef>
        <a:buFont typeface="Arial" pitchFamily="34" charset="0"/>
        <a:buChar char="•"/>
        <a:defRPr sz="2392" kern="1200">
          <a:solidFill>
            <a:schemeClr val="tx1"/>
          </a:solidFill>
          <a:latin typeface="+mn-lt"/>
          <a:ea typeface="+mn-ea"/>
          <a:cs typeface="+mn-cs"/>
        </a:defRPr>
      </a:lvl3pPr>
      <a:lvl4pPr marL="1599386" indent="-228484" algn="l" defTabSz="913935" rtl="0" eaLnBrk="1" latinLnBrk="0" hangingPunct="1">
        <a:spcBef>
          <a:spcPct val="20000"/>
        </a:spcBef>
        <a:buFont typeface="Arial" pitchFamily="34" charset="0"/>
        <a:buChar char="–"/>
        <a:defRPr sz="1965" kern="1200">
          <a:solidFill>
            <a:schemeClr val="tx1"/>
          </a:solidFill>
          <a:latin typeface="+mn-lt"/>
          <a:ea typeface="+mn-ea"/>
          <a:cs typeface="+mn-cs"/>
        </a:defRPr>
      </a:lvl4pPr>
      <a:lvl5pPr marL="2056352" indent="-228484" algn="l" defTabSz="913935" rtl="0" eaLnBrk="1" latinLnBrk="0" hangingPunct="1">
        <a:spcBef>
          <a:spcPct val="20000"/>
        </a:spcBef>
        <a:buFont typeface="Arial" pitchFamily="34" charset="0"/>
        <a:buChar char="»"/>
        <a:defRPr sz="1965" kern="1200">
          <a:solidFill>
            <a:schemeClr val="tx1"/>
          </a:solidFill>
          <a:latin typeface="+mn-lt"/>
          <a:ea typeface="+mn-ea"/>
          <a:cs typeface="+mn-cs"/>
        </a:defRPr>
      </a:lvl5pPr>
      <a:lvl6pPr marL="2513319" indent="-228484" algn="l" defTabSz="913935" rtl="0" eaLnBrk="1" latinLnBrk="0" hangingPunct="1">
        <a:spcBef>
          <a:spcPct val="20000"/>
        </a:spcBef>
        <a:buFont typeface="Arial" pitchFamily="34" charset="0"/>
        <a:buChar char="•"/>
        <a:defRPr sz="1965" kern="1200">
          <a:solidFill>
            <a:schemeClr val="tx1"/>
          </a:solidFill>
          <a:latin typeface="+mn-lt"/>
          <a:ea typeface="+mn-ea"/>
          <a:cs typeface="+mn-cs"/>
        </a:defRPr>
      </a:lvl6pPr>
      <a:lvl7pPr marL="2970287" indent="-228484" algn="l" defTabSz="913935" rtl="0" eaLnBrk="1" latinLnBrk="0" hangingPunct="1">
        <a:spcBef>
          <a:spcPct val="20000"/>
        </a:spcBef>
        <a:buFont typeface="Arial" pitchFamily="34" charset="0"/>
        <a:buChar char="•"/>
        <a:defRPr sz="1965" kern="1200">
          <a:solidFill>
            <a:schemeClr val="tx1"/>
          </a:solidFill>
          <a:latin typeface="+mn-lt"/>
          <a:ea typeface="+mn-ea"/>
          <a:cs typeface="+mn-cs"/>
        </a:defRPr>
      </a:lvl7pPr>
      <a:lvl8pPr marL="3427254" indent="-228484" algn="l" defTabSz="913935" rtl="0" eaLnBrk="1" latinLnBrk="0" hangingPunct="1">
        <a:spcBef>
          <a:spcPct val="20000"/>
        </a:spcBef>
        <a:buFont typeface="Arial" pitchFamily="34" charset="0"/>
        <a:buChar char="•"/>
        <a:defRPr sz="1965" kern="1200">
          <a:solidFill>
            <a:schemeClr val="tx1"/>
          </a:solidFill>
          <a:latin typeface="+mn-lt"/>
          <a:ea typeface="+mn-ea"/>
          <a:cs typeface="+mn-cs"/>
        </a:defRPr>
      </a:lvl8pPr>
      <a:lvl9pPr marL="3884221" indent="-228484" algn="l" defTabSz="913935" rtl="0" eaLnBrk="1" latinLnBrk="0" hangingPunct="1">
        <a:spcBef>
          <a:spcPct val="20000"/>
        </a:spcBef>
        <a:buFont typeface="Arial" pitchFamily="34" charset="0"/>
        <a:buChar char="•"/>
        <a:defRPr sz="19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967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3935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70902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7869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4836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41803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8770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5738" algn="l" defTabSz="913935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(null)" TargetMode="Externa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975104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Рекламная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кампания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1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6120680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lphaLcParenR" startAt="2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Бриф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краткое техническое задание, руководство к действию,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профессионалам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креаторам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эккаунт-менеджерам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медиапланерам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медиа- и креативных стратегий, проведения исследований, разработки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рекламных материалов и многого другого.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сформулированная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клиентом в сжатой форме задача, которую он ставит перед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агентством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8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lphaLcParenR" startAt="3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брифов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5256584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маркетинговый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brief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бриф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стратегическое планирование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</a:t>
            </a:r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brief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creative brief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</a:pPr>
            <a:r>
              <a:rPr lang="ru-RU" sz="4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медиабриф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разработку 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медиастратегий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 brief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7042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8003232" cy="6192688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разработку стратегии продвижения бренда (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strategic planning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brief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ClrTx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дизайн/производственные работы (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brief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ClrTx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проведение маркетинговых и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медиаисследований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brief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ClrTx/>
            </a:pP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бриф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проведение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промоушн-мероприятий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promotion brief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др.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859216" cy="5302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Типовые образцы брифа на стратегическое планирование, творческого (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креативного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брифа и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медиабрифа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разработаны Ассоциацией коммуникационных</a:t>
            </a:r>
            <a:b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 России и представлены в качестве Индустриальных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стандартов.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7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3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детальное изучение целевой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 и рекламного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34159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4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предварительного бюджета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проведение рекламной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456" y="776789"/>
            <a:ext cx="8428606" cy="54605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759" dirty="0" smtClean="0">
                <a:solidFill>
                  <a:schemeClr val="bg1"/>
                </a:solidFill>
              </a:rPr>
              <a:t>ВВА </a:t>
            </a:r>
            <a:r>
              <a:rPr lang="ru-RU" sz="37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375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 </a:t>
            </a:r>
            <a:r>
              <a:rPr lang="ru-RU" sz="37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сбыт предприятия («</a:t>
            </a:r>
            <a:r>
              <a:rPr lang="ru-RU" sz="375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percentage</a:t>
            </a:r>
            <a:r>
              <a:rPr lang="ru-RU" sz="37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5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7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5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r>
              <a:rPr lang="ru-RU" sz="37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5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ru-RU" sz="375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marL="0" indent="0">
              <a:buNone/>
            </a:pPr>
            <a:r>
              <a:rPr lang="ru-RU" sz="375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7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бюджета определяется в процентах к сбыту прошлого года, или к ожидаемому сбыту будущего периода, или к среднему сбыту за несколько лет. Величина </a:t>
            </a:r>
            <a:r>
              <a:rPr lang="ru-RU" sz="375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процента </a:t>
            </a:r>
            <a:r>
              <a:rPr lang="ru-RU" sz="3759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традиционной для </a:t>
            </a:r>
            <a:r>
              <a:rPr lang="ru-RU" sz="375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 или отрасли.</a:t>
            </a:r>
            <a:endParaRPr lang="ru-RU" sz="375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32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/>
            </a:gs>
            <a:gs pos="100000">
              <a:schemeClr val="bg1"/>
            </a:gs>
            <a:gs pos="100000">
              <a:schemeClr val="bg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456" y="548680"/>
            <a:ext cx="8140802" cy="5688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Метод паритета с конкурентами.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Предприятие использует для определения бюджета соответствующие расходы конкурентов.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Больший средне- и долгосрочный успех на рынке имеют предприятия, у которых доля рекламных расходов в общем сбыте существенно выше, чем доля рынка (метод доля рекламы — доля рынка).</a:t>
            </a:r>
          </a:p>
        </p:txBody>
      </p:sp>
    </p:spTree>
    <p:extLst>
      <p:ext uri="{BB962C8B-B14F-4D97-AF65-F5344CB8AC3E}">
        <p14:creationId xmlns:p14="http://schemas.microsoft.com/office/powerpoint/2010/main" val="27129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chemeClr val="bg1"/>
            </a:gs>
            <a:gs pos="83000">
              <a:schemeClr val="bg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456" y="980731"/>
            <a:ext cx="8140802" cy="5256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инвестиционных расходов - обычно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крупные первоначальные вложения, которые делаются за счет основного капитала и предназначены для “супер бомбежки мозгов” потенциальной аудитории при первичном выходе на рынок нового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продукта.</a:t>
            </a:r>
          </a:p>
        </p:txBody>
      </p:sp>
    </p:spTree>
    <p:extLst>
      <p:ext uri="{BB962C8B-B14F-4D97-AF65-F5344CB8AC3E}">
        <p14:creationId xmlns:p14="http://schemas.microsoft.com/office/powerpoint/2010/main" val="209836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5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рекламная идея, основная мысль,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стержень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которого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объединяются "все мероприятия рекламной кампании.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ее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разрабатывается концепция рекламной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81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772400" cy="4572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360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Понятие, виды, этапы рекламной кампании.</a:t>
            </a:r>
            <a:endParaRPr lang="en-US" sz="3600" dirty="0" smtClean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en-US" sz="3600" dirty="0" smtClean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Рекламные стратегии.</a:t>
            </a:r>
            <a:endParaRPr lang="ru-RU" sz="36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308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6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Определяются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оптимальные каналы коммуникации,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будут использованы в ходе кампании.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16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920880" cy="4320480"/>
          </a:xfrm>
        </p:spPr>
        <p:txBody>
          <a:bodyPr>
            <a:noAutofit/>
          </a:bodyPr>
          <a:lstStyle/>
          <a:p>
            <a:pPr marL="514350" indent="-514350">
              <a:buClrTx/>
              <a:buFont typeface="+mj-lt"/>
              <a:buAutoNum type="arabicPeriod" startAt="7"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Разрабатываются рекламные обращения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мероприятия других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маркетинговых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коммуникаций: коммерческой пропаганды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сейлз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промоушн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п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важности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последних двух этапов свидетельствует мнение Д.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Огилви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«Успешная рекламная кампания — это сочетание удачного торгового (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рекламного)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и правильного выбора средств массовой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информации».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7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772400" cy="4572000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8"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утверждена наиболее «ресурсоемкая» часть рекламной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рекламы в медиа, — формируется смета расходов на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кампании, которая сопоставляется с предварительным бюджетом.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59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7772400" cy="4572000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9"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более четкой координации всех мероприятий рекламной кампании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детальный развернутый план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указанием всех сроков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82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7772400" cy="4572000"/>
          </a:xfrm>
          <a:solidFill>
            <a:schemeClr val="tx1"/>
          </a:solidFill>
        </p:spPr>
        <p:txBody>
          <a:bodyPr/>
          <a:lstStyle/>
          <a:p>
            <a:pPr marL="6858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Медиаплан(график) использования средств рекламы определяет продолжительность и цикличность публикаций и демонстраций рекламных обращений; средства и носители рекламы, которые будут при этом использованы; последовательность, степень важности и приоритеты рекламных мероприятий.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295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43733" y="548680"/>
            <a:ext cx="8229600" cy="1041400"/>
          </a:xfrm>
        </p:spPr>
        <p:txBody>
          <a:bodyPr/>
          <a:lstStyle/>
          <a:p>
            <a:pPr eaLnBrk="1" hangingPunct="1"/>
            <a:r>
              <a:rPr lang="en-US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Медиапланирование</a:t>
            </a:r>
            <a:endParaRPr lang="en-US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4990" y="1705211"/>
            <a:ext cx="8229600" cy="4652962"/>
          </a:xfrm>
        </p:spPr>
        <p:txBody>
          <a:bodyPr/>
          <a:lstStyle/>
          <a:p>
            <a:pPr marL="304800" indent="-304800" eaLnBrk="1" hangingPunct="1">
              <a:spcBef>
                <a:spcPct val="0"/>
              </a:spcBef>
            </a:pP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Медиапланирование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media planning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 —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медиапланов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рекламных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кампаний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медианосителей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(ТВ,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пресса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наружная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доставки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рекламного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сообщения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оптимизации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размещения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охвату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стоимости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прочим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характеристикам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04800" indent="-304800" eaLnBrk="1" hangingPunct="1"/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4800" indent="-304800" eaLnBrk="1" hangingPunct="1"/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4800" indent="-304800" eaLnBrk="1" hangingPunct="1">
              <a:buFont typeface="Arial" panose="020B0604020202020204" pitchFamily="34" charset="0"/>
              <a:buNone/>
            </a:pP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«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Чем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больше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рекламное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агентство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узнает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о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вашей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компании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и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вашем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продукте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,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тем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лучше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оно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сможет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сделать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для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вас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свою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работу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». </a:t>
            </a:r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04800" indent="-304800" eaLnBrk="1" hangingPunct="1">
              <a:buFont typeface="Arial" panose="020B0604020202020204" pitchFamily="34" charset="0"/>
              <a:buNone/>
            </a:pPr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Arial Italic" pitchFamily="-84" charset="0"/>
            </a:endParaRPr>
          </a:p>
          <a:p>
            <a:pPr marL="304800" indent="-304800" eaLnBrk="1" hangingPunct="1">
              <a:buFont typeface="Arial" panose="020B0604020202020204" pitchFamily="34" charset="0"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								(</a:t>
            </a:r>
            <a:r>
              <a:rPr lang="en-US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Д. </a:t>
            </a:r>
            <a:r>
              <a:rPr lang="en-US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Italic" pitchFamily="-84" charset="0"/>
              </a:rPr>
              <a:t>Огилви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8395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tx1"/>
            </a:gs>
            <a:gs pos="65000">
              <a:schemeClr val="tx1"/>
            </a:gs>
            <a:gs pos="100000">
              <a:schemeClr val="tx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eriod" startAt="10"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рекламных носителей может быть постоянным (постоянное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носителя) и пульсирующим. Последний способ предполагает неравно-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мерное размещение носителя во временных рамках рекламной кампании.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81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11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Календарный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рекламных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составляется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таблицы (таблиц).	</a:t>
            </a:r>
          </a:p>
        </p:txBody>
      </p:sp>
    </p:spTree>
    <p:extLst>
      <p:ext uri="{BB962C8B-B14F-4D97-AF65-F5344CB8AC3E}">
        <p14:creationId xmlns:p14="http://schemas.microsoft.com/office/powerpoint/2010/main" val="337216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12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Важный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проведения рекламной кампании –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рекламоносителей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закупка места и времени в средствах массовой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0007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13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реализация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рекламной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59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565" y="1124744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Рекламная кампания –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7565" y="2132856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рекламных мероприятий, связанных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концепцией и рекламной идеей, направленных на достижение конкретной цели в рамках маркетинговой стратегии рекламодателя.</a:t>
            </a:r>
          </a:p>
        </p:txBody>
      </p:sp>
    </p:spTree>
    <p:extLst>
      <p:ext uri="{BB962C8B-B14F-4D97-AF65-F5344CB8AC3E}">
        <p14:creationId xmlns:p14="http://schemas.microsoft.com/office/powerpoint/2010/main" val="4609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14"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обязательный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эффективности рекламной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229600" cy="1041400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2:</a:t>
            </a:r>
            <a:r>
              <a:rPr lang="en-US" alt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рекламной кампании</a:t>
            </a:r>
            <a:endParaRPr lang="en-US" alt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1265171"/>
            <a:ext cx="8229600" cy="4652962"/>
          </a:xfrm>
        </p:spPr>
        <p:txBody>
          <a:bodyPr/>
          <a:lstStyle/>
          <a:p>
            <a:pPr marL="304800" indent="-304800" eaLnBrk="1" hangingPunct="1">
              <a:spcBef>
                <a:spcPct val="0"/>
              </a:spcBef>
            </a:pP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Определение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и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формирование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целей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рекламодателя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66750" lvl="1" indent="-304800" eaLnBrk="1" hangingPunct="1">
              <a:spcBef>
                <a:spcPct val="0"/>
              </a:spcBef>
            </a:pP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Выявляются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предназначено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рекламного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рынка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брендами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СМИ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конкурентами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 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Сезонность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 </a:t>
            </a:r>
          </a:p>
          <a:p>
            <a:pPr marL="304800" indent="-304800" eaLnBrk="1" hangingPunct="1"/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Стратегическое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планирование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коммуникации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66750" lvl="1" indent="-304800" eaLnBrk="1" hangingPunct="1"/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медийной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составляющей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выделяемого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медиастратегии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304800" indent="-304800" eaLnBrk="1" hangingPunct="1"/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Тактическое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планирование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по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отдельным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Arial Bold" pitchFamily="-84" charset="0"/>
              </a:rPr>
              <a:t> СМИ.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  <a:sym typeface="Arial Bold" pitchFamily="-84" charset="0"/>
            </a:endParaRPr>
          </a:p>
          <a:p>
            <a:pPr marL="666750" lvl="1" indent="-304800" eaLnBrk="1" hangingPunct="1"/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конкретных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радиостанций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телеканалов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календарного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графика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размещения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рекламных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сообщений</a:t>
            </a: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</a:p>
        </p:txBody>
      </p:sp>
    </p:spTree>
    <p:extLst>
      <p:ext uri="{BB962C8B-B14F-4D97-AF65-F5344CB8AC3E}">
        <p14:creationId xmlns:p14="http://schemas.microsoft.com/office/powerpoint/2010/main" val="19886376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32192"/>
              </p:ext>
            </p:extLst>
          </p:nvPr>
        </p:nvGraphicFramePr>
        <p:xfrm>
          <a:off x="3896" y="692696"/>
          <a:ext cx="9143999" cy="5486400"/>
        </p:xfrm>
        <a:graphic>
          <a:graphicData uri="http://schemas.openxmlformats.org/drawingml/2006/table">
            <a:tbl>
              <a:tblPr/>
              <a:tblGrid>
                <a:gridCol w="3046898">
                  <a:extLst>
                    <a:ext uri="{9D8B030D-6E8A-4147-A177-3AD203B41FA5}">
                      <a16:colId xmlns:a16="http://schemas.microsoft.com/office/drawing/2014/main" val="1662394895"/>
                    </a:ext>
                  </a:extLst>
                </a:gridCol>
                <a:gridCol w="3048550">
                  <a:extLst>
                    <a:ext uri="{9D8B030D-6E8A-4147-A177-3AD203B41FA5}">
                      <a16:colId xmlns:a16="http://schemas.microsoft.com/office/drawing/2014/main" val="3874720253"/>
                    </a:ext>
                  </a:extLst>
                </a:gridCol>
                <a:gridCol w="3048551">
                  <a:extLst>
                    <a:ext uri="{9D8B030D-6E8A-4147-A177-3AD203B41FA5}">
                      <a16:colId xmlns:a16="http://schemas.microsoft.com/office/drawing/2014/main" val="2579258871"/>
                    </a:ext>
                  </a:extLst>
                </a:gridCol>
              </a:tblGrid>
              <a:tr h="280031">
                <a:tc gridSpan="3"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Этап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1.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Исследования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747919"/>
                  </a:ext>
                </a:extLst>
              </a:tr>
              <a:tr h="2240249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Изучение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возможностей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фирмы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потребительских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свойств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товаров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необходимости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использования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тех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или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иных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форм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видов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рекламы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оценка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возможной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эффективности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на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основе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предшествующего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опыта</a:t>
                      </a: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Изучение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потребителей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численности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структуры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по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различным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социально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экономическим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признакам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Исследования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конкурен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особенностей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стратегии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рекламной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политики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Анализ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рынка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его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конъюнктуры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сегментации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потребительского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спроса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SWOT-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анализ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(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внутренние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внешние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факторы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: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преимущества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достоинства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недостатки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угрозы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553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4540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382421"/>
              </p:ext>
            </p:extLst>
          </p:nvPr>
        </p:nvGraphicFramePr>
        <p:xfrm>
          <a:off x="1" y="1124744"/>
          <a:ext cx="9143999" cy="4389120"/>
        </p:xfrm>
        <a:graphic>
          <a:graphicData uri="http://schemas.openxmlformats.org/drawingml/2006/table">
            <a:tbl>
              <a:tblPr/>
              <a:tblGrid>
                <a:gridCol w="3046898">
                  <a:extLst>
                    <a:ext uri="{9D8B030D-6E8A-4147-A177-3AD203B41FA5}">
                      <a16:colId xmlns:a16="http://schemas.microsoft.com/office/drawing/2014/main" val="1662394895"/>
                    </a:ext>
                  </a:extLst>
                </a:gridCol>
                <a:gridCol w="3048550">
                  <a:extLst>
                    <a:ext uri="{9D8B030D-6E8A-4147-A177-3AD203B41FA5}">
                      <a16:colId xmlns:a16="http://schemas.microsoft.com/office/drawing/2014/main" val="3874720253"/>
                    </a:ext>
                  </a:extLst>
                </a:gridCol>
                <a:gridCol w="3048551">
                  <a:extLst>
                    <a:ext uri="{9D8B030D-6E8A-4147-A177-3AD203B41FA5}">
                      <a16:colId xmlns:a16="http://schemas.microsoft.com/office/drawing/2014/main" val="2579258871"/>
                    </a:ext>
                  </a:extLst>
                </a:gridCol>
              </a:tblGrid>
              <a:tr h="280031">
                <a:tc gridSpan="3"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Этап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2.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Стратегическое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планирование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905579"/>
                  </a:ext>
                </a:extLst>
              </a:tr>
              <a:tr h="2240249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Формирование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основных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идей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целей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РК,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оценки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возможных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результатов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ее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проведения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Оценка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возможностей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привлечения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различных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источников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ассигнований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на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Творческие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разработки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форм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видов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рекламной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информации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материалов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Разработка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оценочных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планов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использования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рекламных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средств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  <a:hlinkClick r:id="rId2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355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8874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980347"/>
              </p:ext>
            </p:extLst>
          </p:nvPr>
        </p:nvGraphicFramePr>
        <p:xfrm>
          <a:off x="0" y="1916832"/>
          <a:ext cx="9144000" cy="2926080"/>
        </p:xfrm>
        <a:graphic>
          <a:graphicData uri="http://schemas.openxmlformats.org/drawingml/2006/table">
            <a:tbl>
              <a:tblPr/>
              <a:tblGrid>
                <a:gridCol w="3046899">
                  <a:extLst>
                    <a:ext uri="{9D8B030D-6E8A-4147-A177-3AD203B41FA5}">
                      <a16:colId xmlns:a16="http://schemas.microsoft.com/office/drawing/2014/main" val="1662394895"/>
                    </a:ext>
                  </a:extLst>
                </a:gridCol>
                <a:gridCol w="3048550">
                  <a:extLst>
                    <a:ext uri="{9D8B030D-6E8A-4147-A177-3AD203B41FA5}">
                      <a16:colId xmlns:a16="http://schemas.microsoft.com/office/drawing/2014/main" val="3874720253"/>
                    </a:ext>
                  </a:extLst>
                </a:gridCol>
                <a:gridCol w="3048551">
                  <a:extLst>
                    <a:ext uri="{9D8B030D-6E8A-4147-A177-3AD203B41FA5}">
                      <a16:colId xmlns:a16="http://schemas.microsoft.com/office/drawing/2014/main" val="2579258871"/>
                    </a:ext>
                  </a:extLst>
                </a:gridCol>
              </a:tblGrid>
              <a:tr h="318893">
                <a:tc gridSpan="3"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Этап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3.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Тактические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решения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330332"/>
                  </a:ext>
                </a:extLst>
              </a:tr>
              <a:tr h="1913355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Составление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сметы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расходов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выработка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принципов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контроля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ее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исполнения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Выбор конкретных СМИ и других средств распространения рекламы.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Определение сроков проведения рекламных мероприятий.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Организация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системы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текущего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контроля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за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проведением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Составление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плана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РК.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597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9910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379632"/>
              </p:ext>
            </p:extLst>
          </p:nvPr>
        </p:nvGraphicFramePr>
        <p:xfrm>
          <a:off x="0" y="1628800"/>
          <a:ext cx="9144000" cy="2926080"/>
        </p:xfrm>
        <a:graphic>
          <a:graphicData uri="http://schemas.openxmlformats.org/drawingml/2006/table">
            <a:tbl>
              <a:tblPr/>
              <a:tblGrid>
                <a:gridCol w="3046899">
                  <a:extLst>
                    <a:ext uri="{9D8B030D-6E8A-4147-A177-3AD203B41FA5}">
                      <a16:colId xmlns:a16="http://schemas.microsoft.com/office/drawing/2014/main" val="1662394895"/>
                    </a:ext>
                  </a:extLst>
                </a:gridCol>
                <a:gridCol w="3048550">
                  <a:extLst>
                    <a:ext uri="{9D8B030D-6E8A-4147-A177-3AD203B41FA5}">
                      <a16:colId xmlns:a16="http://schemas.microsoft.com/office/drawing/2014/main" val="3874720253"/>
                    </a:ext>
                  </a:extLst>
                </a:gridCol>
                <a:gridCol w="3048551">
                  <a:extLst>
                    <a:ext uri="{9D8B030D-6E8A-4147-A177-3AD203B41FA5}">
                      <a16:colId xmlns:a16="http://schemas.microsoft.com/office/drawing/2014/main" val="2579258871"/>
                    </a:ext>
                  </a:extLst>
                </a:gridCol>
              </a:tblGrid>
              <a:tr h="353494">
                <a:tc gridSpan="3"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Этап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4.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Производство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рекламной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продукции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проведение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РК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446125"/>
                  </a:ext>
                </a:extLst>
              </a:tr>
              <a:tr h="1590722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Подготовка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сценариев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макетов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художественного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оформления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написание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 Bold" pitchFamily="-8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текстов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Публикация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трансляция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тиражирование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распространение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рекламной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информации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Проведение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контроля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за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осуществлением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рекламных</a:t>
                      </a: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ヒラギノ角ゴ ProN W3" pitchFamily="3" charset="-128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мероприятий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расходованием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средств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021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7686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048514"/>
              </p:ext>
            </p:extLst>
          </p:nvPr>
        </p:nvGraphicFramePr>
        <p:xfrm>
          <a:off x="10589" y="1628800"/>
          <a:ext cx="9144000" cy="2194560"/>
        </p:xfrm>
        <a:graphic>
          <a:graphicData uri="http://schemas.openxmlformats.org/drawingml/2006/table">
            <a:tbl>
              <a:tblPr/>
              <a:tblGrid>
                <a:gridCol w="3046899">
                  <a:extLst>
                    <a:ext uri="{9D8B030D-6E8A-4147-A177-3AD203B41FA5}">
                      <a16:colId xmlns:a16="http://schemas.microsoft.com/office/drawing/2014/main" val="1662394895"/>
                    </a:ext>
                  </a:extLst>
                </a:gridCol>
                <a:gridCol w="3048550">
                  <a:extLst>
                    <a:ext uri="{9D8B030D-6E8A-4147-A177-3AD203B41FA5}">
                      <a16:colId xmlns:a16="http://schemas.microsoft.com/office/drawing/2014/main" val="3874720253"/>
                    </a:ext>
                  </a:extLst>
                </a:gridCol>
                <a:gridCol w="3048551">
                  <a:extLst>
                    <a:ext uri="{9D8B030D-6E8A-4147-A177-3AD203B41FA5}">
                      <a16:colId xmlns:a16="http://schemas.microsoft.com/office/drawing/2014/main" val="2579258871"/>
                    </a:ext>
                  </a:extLst>
                </a:gridCol>
              </a:tblGrid>
              <a:tr h="331237">
                <a:tc gridSpan="3"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Этап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5.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Подведение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итогов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 Bold" pitchFamily="-84" charset="0"/>
                        </a:rPr>
                        <a:t> РК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980416"/>
                  </a:ext>
                </a:extLst>
              </a:tr>
              <a:tr h="1324947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Комплексная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оценка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выполнения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плана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РК,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расходования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средств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Заключительный анализ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правильности выбора группы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целевого воздействия.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ts val="4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ts val="300"/>
                        </a:spcBef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tabLst>
                          <a:tab pos="914400" algn="l"/>
                        </a:tabLst>
                        <a:defRPr sz="1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ヒラギノ角ゴ ProN W3" pitchFamily="3" charset="-128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•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Оценка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экономической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panose="020B0604020202020204" pitchFamily="34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психологической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и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социальной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эффективности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ヒラギノ角ゴ ProN W3" pitchFamily="3" charset="-128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 РК.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015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3676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ru-RU" sz="3600" dirty="0" smtClean="0"/>
              <a:t>II </a:t>
            </a:r>
            <a:r>
              <a:rPr lang="ru-RU" altLang="ru-RU" sz="3600" dirty="0" smtClean="0"/>
              <a:t>Рекламные стратегии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772400" cy="4616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600" dirty="0" smtClean="0"/>
              <a:t>Необходимость соответствия  рекламы товаров и услуг потребностям и ожиданиям целевой аудитории. Всю совокупность целевых аудиторий можно разделить на три типа: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ru-RU" sz="2600" dirty="0" smtClean="0"/>
              <a:t>определившиеся покупатели,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ru-RU" sz="2600" dirty="0" smtClean="0"/>
              <a:t>неопределившиеся покупатели,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ru-RU" sz="2600" dirty="0" smtClean="0"/>
              <a:t>потенциальные покупатели.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altLang="ru-RU" sz="2600" dirty="0" smtClean="0"/>
              <a:t>В чем между ними разница?</a:t>
            </a:r>
          </a:p>
        </p:txBody>
      </p:sp>
    </p:spTree>
    <p:extLst>
      <p:ext uri="{BB962C8B-B14F-4D97-AF65-F5344CB8AC3E}">
        <p14:creationId xmlns:p14="http://schemas.microsoft.com/office/powerpoint/2010/main" val="72448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80400" cy="1143000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Виды аудиторий по потребностям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Определившиеся покупатели</a:t>
            </a:r>
            <a:r>
              <a:rPr lang="ru-RU" altLang="ru-RU" b="1" dirty="0" smtClean="0"/>
              <a:t> </a:t>
            </a:r>
            <a:r>
              <a:rPr lang="ru-RU" altLang="ru-RU" dirty="0" smtClean="0"/>
              <a:t>это:</a:t>
            </a:r>
          </a:p>
          <a:p>
            <a:pPr lvl="1" eaLnBrk="1" hangingPunct="1"/>
            <a:r>
              <a:rPr lang="ru-RU" altLang="ru-RU" dirty="0" smtClean="0"/>
              <a:t>Люди, точно знающие какой именно товар или услуга им нужны</a:t>
            </a:r>
          </a:p>
          <a:p>
            <a:pPr lvl="1" eaLnBrk="1" hangingPunct="1"/>
            <a:r>
              <a:rPr lang="ru-RU" altLang="ru-RU" dirty="0" smtClean="0"/>
              <a:t>Их основная задача – купить этот товар или услугу, то есть удовлетворить свою потребность с наименьшими издержками</a:t>
            </a:r>
          </a:p>
          <a:p>
            <a:pPr lvl="1" eaLnBrk="1" hangingPunct="1"/>
            <a:r>
              <a:rPr lang="ru-RU" altLang="ru-RU" dirty="0" smtClean="0"/>
              <a:t>Число таких покупателей в каждый момент времени очень мало</a:t>
            </a:r>
          </a:p>
        </p:txBody>
      </p:sp>
    </p:spTree>
    <p:extLst>
      <p:ext uri="{BB962C8B-B14F-4D97-AF65-F5344CB8AC3E}">
        <p14:creationId xmlns:p14="http://schemas.microsoft.com/office/powerpoint/2010/main" val="14874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09600"/>
            <a:ext cx="8353425" cy="1143000"/>
          </a:xfrm>
        </p:spPr>
        <p:txBody>
          <a:bodyPr/>
          <a:lstStyle/>
          <a:p>
            <a:pPr eaLnBrk="1" hangingPunct="1"/>
            <a:r>
              <a:rPr lang="ru-RU" altLang="ru-RU" sz="4000" dirty="0" smtClean="0"/>
              <a:t>Виды аудиторий по потребностям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/>
              <a:t>Неопределившиеся покупатели это:</a:t>
            </a:r>
          </a:p>
          <a:p>
            <a:pPr lvl="1" eaLnBrk="1" hangingPunct="1"/>
            <a:r>
              <a:rPr lang="ru-RU" altLang="ru-RU" sz="2400" dirty="0" smtClean="0"/>
              <a:t>Люди, более или менее четко сформулировавшие свою потребность в товаре или услуге, но не принявшие решения о том, как ее удовлетворить.</a:t>
            </a:r>
          </a:p>
          <a:p>
            <a:pPr lvl="1" eaLnBrk="1" hangingPunct="1"/>
            <a:r>
              <a:rPr lang="ru-RU" altLang="ru-RU" sz="2400" dirty="0" smtClean="0"/>
              <a:t>Их основная задача – поиск информации о товарах, ее сопоставление, и принятие решения о том, какой именно товар или услуга в максимальной степени смогут удовлетворить их потребности.</a:t>
            </a:r>
          </a:p>
          <a:p>
            <a:pPr lvl="1" eaLnBrk="1" hangingPunct="1"/>
            <a:r>
              <a:rPr lang="ru-RU" altLang="ru-RU" sz="2400" dirty="0" smtClean="0"/>
              <a:t> Число таких «покупателей» существенно больше, чем число определившихся покупателей.</a:t>
            </a:r>
          </a:p>
          <a:p>
            <a:pPr lvl="1" eaLnBrk="1" hangingPunct="1"/>
            <a:endParaRPr lang="ru-RU" altLang="ru-RU" sz="2400" dirty="0" smtClean="0"/>
          </a:p>
          <a:p>
            <a:pPr eaLnBrk="1" hangingPunct="1"/>
            <a:endParaRPr lang="ru-RU" alt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45924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рекламная деятельность рекламодателя есть совокупность рекламных кампаний.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Рекламная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основной инструмент  реализации фирмой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рекламной стратегии,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элементов тактического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4289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207375" cy="1143000"/>
          </a:xfrm>
        </p:spPr>
        <p:txBody>
          <a:bodyPr/>
          <a:lstStyle/>
          <a:p>
            <a:pPr eaLnBrk="1" hangingPunct="1"/>
            <a:r>
              <a:rPr lang="ru-RU" altLang="ru-RU" sz="4000" dirty="0" smtClean="0"/>
              <a:t>Виды аудиторий по потребностям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/>
              <a:t>Потенциальные покупатели</a:t>
            </a:r>
            <a:r>
              <a:rPr lang="ru-RU" altLang="ru-RU" sz="2800" b="1" dirty="0" smtClean="0"/>
              <a:t> </a:t>
            </a:r>
            <a:r>
              <a:rPr lang="ru-RU" altLang="ru-RU" sz="2800" dirty="0" smtClean="0"/>
              <a:t>это:</a:t>
            </a:r>
          </a:p>
          <a:p>
            <a:pPr lvl="1" eaLnBrk="1" hangingPunct="1"/>
            <a:r>
              <a:rPr lang="ru-RU" altLang="ru-RU" sz="2400" dirty="0" smtClean="0"/>
              <a:t>Люди, в настоящее время не имеющие потребности в приобретении определенного товара или услуги, но, тем не менее, допускающие возникновение такой потребности в будущем.</a:t>
            </a:r>
          </a:p>
          <a:p>
            <a:pPr lvl="1" eaLnBrk="1" hangingPunct="1"/>
            <a:r>
              <a:rPr lang="ru-RU" altLang="ru-RU" sz="2400" dirty="0" smtClean="0"/>
              <a:t>Их основная задача сводится к поддержанию более или менее адекватного представления о данном сегменте рынка.</a:t>
            </a:r>
            <a:endParaRPr lang="ru-RU" altLang="ru-RU" sz="24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ru-RU" altLang="ru-RU" sz="2400" dirty="0" smtClean="0"/>
              <a:t>Число потенциальных покупателей </a:t>
            </a:r>
            <a:r>
              <a:rPr lang="ru-RU" altLang="ru-RU" sz="2400" b="1" dirty="0" smtClean="0"/>
              <a:t>очень велико.</a:t>
            </a:r>
          </a:p>
        </p:txBody>
      </p:sp>
    </p:spTree>
    <p:extLst>
      <p:ext uri="{BB962C8B-B14F-4D97-AF65-F5344CB8AC3E}">
        <p14:creationId xmlns:p14="http://schemas.microsoft.com/office/powerpoint/2010/main" val="274299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3130550"/>
            <a:ext cx="3238500" cy="3178175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altLang="ru-RU" dirty="0" smtClean="0">
                <a:solidFill>
                  <a:schemeClr val="bg2">
                    <a:lumMod val="50000"/>
                  </a:schemeClr>
                </a:solidFill>
              </a:rPr>
              <a:t>Определившиеся</a:t>
            </a:r>
            <a:r>
              <a:rPr lang="en-US" alt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altLang="ru-RU" dirty="0" smtClean="0">
                <a:solidFill>
                  <a:schemeClr val="bg2">
                    <a:lumMod val="50000"/>
                  </a:schemeClr>
                </a:solidFill>
              </a:rPr>
              <a:t>покупатели</a:t>
            </a:r>
            <a:endParaRPr lang="en-US" alt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 eaLnBrk="1" hangingPunct="1">
              <a:buFontTx/>
              <a:buNone/>
            </a:pPr>
            <a:r>
              <a:rPr lang="ru-RU" altLang="ru-RU" dirty="0" smtClean="0">
                <a:solidFill>
                  <a:schemeClr val="bg2">
                    <a:lumMod val="50000"/>
                  </a:schemeClr>
                </a:solidFill>
              </a:rPr>
              <a:t>Неопределившиеся покупатели</a:t>
            </a:r>
          </a:p>
          <a:p>
            <a:pPr algn="r" eaLnBrk="1" hangingPunct="1">
              <a:buFontTx/>
              <a:buNone/>
            </a:pPr>
            <a:r>
              <a:rPr lang="ru-RU" altLang="ru-RU" dirty="0" smtClean="0">
                <a:solidFill>
                  <a:schemeClr val="bg2">
                    <a:lumMod val="50000"/>
                  </a:schemeClr>
                </a:solidFill>
              </a:rPr>
              <a:t>Потенциальные покупатели</a:t>
            </a: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78413" y="3133725"/>
            <a:ext cx="3670300" cy="32480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dirty="0" smtClean="0"/>
              <a:t>   </a:t>
            </a:r>
            <a:r>
              <a:rPr lang="ru-RU" altLang="ru-RU" dirty="0" smtClean="0"/>
              <a:t>«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Продающая» реклама</a:t>
            </a:r>
          </a:p>
          <a:p>
            <a:pPr eaLnBrk="1" hangingPunct="1">
              <a:buFontTx/>
              <a:buNone/>
            </a:pPr>
            <a:r>
              <a:rPr lang="en-US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«Информирующая» реклама</a:t>
            </a:r>
          </a:p>
          <a:p>
            <a:pPr eaLnBrk="1" hangingPunct="1">
              <a:buFontTx/>
              <a:buNone/>
            </a:pPr>
            <a:r>
              <a:rPr lang="en-US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</a:t>
            </a:r>
            <a:r>
              <a:rPr lang="ru-RU" alt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Имиджевая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 реклама</a:t>
            </a:r>
          </a:p>
        </p:txBody>
      </p:sp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971550" y="839788"/>
            <a:ext cx="7416800" cy="175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Трем типам аудитории соответствуют три типа рекламных сообщений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>
            <a:off x="3995738" y="3500438"/>
            <a:ext cx="1081087" cy="288925"/>
          </a:xfrm>
          <a:prstGeom prst="rightArrow">
            <a:avLst>
              <a:gd name="adj1" fmla="val 50000"/>
              <a:gd name="adj2" fmla="val 9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1990" name="AutoShape 9"/>
          <p:cNvSpPr>
            <a:spLocks noChangeArrowheads="1"/>
          </p:cNvSpPr>
          <p:nvPr/>
        </p:nvSpPr>
        <p:spPr bwMode="auto">
          <a:xfrm>
            <a:off x="3995738" y="4508500"/>
            <a:ext cx="1081087" cy="288925"/>
          </a:xfrm>
          <a:prstGeom prst="rightArrow">
            <a:avLst>
              <a:gd name="adj1" fmla="val 50000"/>
              <a:gd name="adj2" fmla="val 9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1991" name="AutoShape 10"/>
          <p:cNvSpPr>
            <a:spLocks noChangeArrowheads="1"/>
          </p:cNvSpPr>
          <p:nvPr/>
        </p:nvSpPr>
        <p:spPr bwMode="auto">
          <a:xfrm>
            <a:off x="3995738" y="5445125"/>
            <a:ext cx="1081087" cy="288925"/>
          </a:xfrm>
          <a:prstGeom prst="rightArrow">
            <a:avLst>
              <a:gd name="adj1" fmla="val 50000"/>
              <a:gd name="adj2" fmla="val 9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4501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dirty="0" smtClean="0"/>
              <a:t>Особенности рекламных сообщений разных видов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9138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Продающая реклама должна содержать только ключевую информацию, позволяющую аудитории понять:</a:t>
            </a:r>
          </a:p>
          <a:p>
            <a:pPr lvl="1" eaLnBrk="1" hangingPunct="1">
              <a:defRPr/>
            </a:pPr>
            <a:r>
              <a:rPr lang="ru-RU" altLang="ru-RU" dirty="0" smtClean="0"/>
              <a:t> что это именно тот товар или услуга, которую они желают приобрести</a:t>
            </a:r>
          </a:p>
          <a:p>
            <a:pPr lvl="1" eaLnBrk="1" hangingPunct="1">
              <a:defRPr/>
            </a:pPr>
            <a:r>
              <a:rPr lang="ru-RU" altLang="ru-RU" dirty="0" smtClean="0">
                <a:solidFill>
                  <a:schemeClr val="accent4"/>
                </a:solidFill>
              </a:rPr>
              <a:t>условия покупки </a:t>
            </a:r>
            <a:r>
              <a:rPr lang="ru-RU" altLang="ru-RU" dirty="0" smtClean="0"/>
              <a:t>в данном случае так же соответствуют их ожиданиям 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971550" y="5697538"/>
            <a:ext cx="727233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Поэтому продающая реклама обычно довольно лаконична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8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368771"/>
            <a:ext cx="7772400" cy="111601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>
                <a:solidFill>
                  <a:schemeClr val="accent4"/>
                </a:solidFill>
              </a:rPr>
              <a:t>Условия покупки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700" y="1484784"/>
            <a:ext cx="8353425" cy="518477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Данная составляющая крайне важна</a:t>
            </a:r>
            <a:r>
              <a:rPr lang="ru-RU" altLang="ru-RU" sz="2800" dirty="0" smtClean="0"/>
              <a:t>.</a:t>
            </a:r>
            <a:endParaRPr lang="en-US" altLang="ru-RU" sz="2800" dirty="0" smtClean="0"/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 </a:t>
            </a:r>
            <a:r>
              <a:rPr lang="ru-RU" altLang="ru-RU" sz="2800" dirty="0" smtClean="0"/>
              <a:t>Пример: люди, желающие приобрести </a:t>
            </a:r>
            <a:r>
              <a:rPr lang="en-US" altLang="ru-RU" sz="2800" dirty="0" smtClean="0"/>
              <a:t>iPhone</a:t>
            </a:r>
            <a:r>
              <a:rPr lang="ru-RU" altLang="ru-RU" sz="2800" dirty="0" smtClean="0"/>
              <a:t>.Их обобщенную потребность можно конкретизировать через набор отличающихся у разных частей аудитории условий: </a:t>
            </a:r>
          </a:p>
          <a:p>
            <a:pPr marL="457200" lvl="1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/>
              <a:t>- Кто-то хочет приобрести телефон по минимальной цене (и готов при этом ждать доставки в течении недели, или поехать на другой конец города). </a:t>
            </a:r>
          </a:p>
          <a:p>
            <a:pPr marL="457200" lvl="1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/>
              <a:t>Кто-то должен немедленно совершить покупку. </a:t>
            </a:r>
            <a:endParaRPr lang="ru-RU" altLang="ru-RU" sz="2400" dirty="0" smtClean="0"/>
          </a:p>
          <a:p>
            <a:pPr marL="457200" lvl="1" indent="0" algn="just" eaLnBrk="1" hangingPunct="1">
              <a:lnSpc>
                <a:spcPct val="80000"/>
              </a:lnSpc>
              <a:buFontTx/>
              <a:buNone/>
            </a:pPr>
            <a:r>
              <a:rPr lang="en-US" altLang="ru-RU" sz="2400" dirty="0" smtClean="0"/>
              <a:t> </a:t>
            </a:r>
            <a:r>
              <a:rPr lang="ru-RU" altLang="ru-RU" sz="2400" dirty="0" smtClean="0"/>
              <a:t> -Кто-то – обращает внимание на гарантийное обслуживание или комплектацию телефона, кто-то, на цвет корпуса. </a:t>
            </a:r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7499663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685800" y="1196975"/>
            <a:ext cx="7772400" cy="4114800"/>
          </a:xfrm>
        </p:spPr>
        <p:txBody>
          <a:bodyPr/>
          <a:lstStyle/>
          <a:p>
            <a:r>
              <a:rPr lang="ru-RU" altLang="ru-RU" sz="2800" dirty="0" smtClean="0"/>
              <a:t>С одной стороны</a:t>
            </a:r>
            <a:r>
              <a:rPr lang="ru-RU" altLang="ru-RU" sz="2800" dirty="0" smtClean="0"/>
              <a:t>, </a:t>
            </a:r>
            <a:r>
              <a:rPr lang="ru-RU" altLang="ru-RU" sz="2800" dirty="0" smtClean="0"/>
              <a:t>дробление </a:t>
            </a:r>
            <a:r>
              <a:rPr lang="ru-RU" altLang="ru-RU" sz="2800" dirty="0" smtClean="0"/>
              <a:t>аудитории </a:t>
            </a:r>
            <a:r>
              <a:rPr lang="ru-RU" altLang="ru-RU" sz="2800" dirty="0" smtClean="0"/>
              <a:t>и индивидуальная коммуникация с </a:t>
            </a:r>
            <a:r>
              <a:rPr lang="ru-RU" altLang="ru-RU" sz="2800" dirty="0" smtClean="0"/>
              <a:t>каждой </a:t>
            </a:r>
            <a:r>
              <a:rPr lang="ru-RU" altLang="ru-RU" sz="2800" dirty="0" smtClean="0"/>
              <a:t>из них приводит </a:t>
            </a:r>
            <a:r>
              <a:rPr lang="ru-RU" altLang="ru-RU" sz="2800" dirty="0" smtClean="0"/>
              <a:t>к </a:t>
            </a:r>
            <a:r>
              <a:rPr lang="ru-RU" altLang="ru-RU" sz="2800" dirty="0" smtClean="0"/>
              <a:t>росту </a:t>
            </a:r>
            <a:r>
              <a:rPr lang="ru-RU" altLang="ru-RU" sz="2800" dirty="0" smtClean="0"/>
              <a:t>затрат(большее </a:t>
            </a:r>
            <a:r>
              <a:rPr lang="ru-RU" altLang="ru-RU" sz="2800" dirty="0" smtClean="0"/>
              <a:t>количество </a:t>
            </a:r>
            <a:r>
              <a:rPr lang="ru-RU" altLang="ru-RU" sz="2800" dirty="0" smtClean="0"/>
              <a:t>сообщений </a:t>
            </a:r>
            <a:r>
              <a:rPr lang="ru-RU" altLang="ru-RU" sz="2800" dirty="0" smtClean="0"/>
              <a:t>для</a:t>
            </a:r>
            <a:r>
              <a:rPr lang="ru-RU" altLang="ru-RU" sz="2800" dirty="0" smtClean="0"/>
              <a:t> </a:t>
            </a:r>
            <a:r>
              <a:rPr lang="ru-RU" altLang="ru-RU" sz="2800" dirty="0" smtClean="0"/>
              <a:t>меньшей по численности группе </a:t>
            </a:r>
            <a:r>
              <a:rPr lang="ru-RU" altLang="ru-RU" sz="2800" dirty="0" smtClean="0"/>
              <a:t>покупателей). </a:t>
            </a:r>
          </a:p>
          <a:p>
            <a:r>
              <a:rPr lang="ru-RU" altLang="ru-RU" sz="2800" dirty="0" smtClean="0"/>
              <a:t>С </a:t>
            </a:r>
            <a:r>
              <a:rPr lang="ru-RU" altLang="ru-RU" sz="2800" dirty="0" smtClean="0"/>
              <a:t>другой </a:t>
            </a:r>
            <a:r>
              <a:rPr lang="ru-RU" altLang="ru-RU" sz="2800" dirty="0" smtClean="0"/>
              <a:t>стороны– </a:t>
            </a:r>
            <a:r>
              <a:rPr lang="ru-RU" altLang="ru-RU" sz="2800" dirty="0" smtClean="0"/>
              <a:t>удельная эффективность сфокусированного сообщения в рамках своей аудитории будет выше, чем эффективность «универсального» рекламного сообщения. </a:t>
            </a:r>
          </a:p>
          <a:p>
            <a:endParaRPr lang="ru-RU" alt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0494583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dirty="0" smtClean="0"/>
              <a:t>Особенности рекламных сообщений разных видов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Информирующая реклама должна довольно подробно описывать товар:</a:t>
            </a:r>
          </a:p>
          <a:p>
            <a:pPr lvl="1" eaLnBrk="1" hangingPunct="1"/>
            <a:r>
              <a:rPr lang="ru-RU" altLang="ru-RU" dirty="0" smtClean="0"/>
              <a:t> </a:t>
            </a:r>
            <a:r>
              <a:rPr lang="ru-RU" altLang="ru-RU" dirty="0" smtClean="0"/>
              <a:t>делать </a:t>
            </a:r>
            <a:r>
              <a:rPr lang="ru-RU" altLang="ru-RU" dirty="0" smtClean="0"/>
              <a:t>акцент </a:t>
            </a:r>
            <a:r>
              <a:rPr lang="ru-RU" altLang="ru-RU" dirty="0" smtClean="0"/>
              <a:t>на </a:t>
            </a:r>
            <a:r>
              <a:rPr lang="ru-RU" altLang="ru-RU" dirty="0" smtClean="0"/>
              <a:t>потребительских характеристиках, значимых для целевой аудитории</a:t>
            </a:r>
          </a:p>
          <a:p>
            <a:pPr lvl="1" eaLnBrk="1" hangingPunct="1"/>
            <a:r>
              <a:rPr lang="ru-RU" altLang="ru-RU" dirty="0" smtClean="0"/>
              <a:t>Особенно выделять </a:t>
            </a:r>
            <a:r>
              <a:rPr lang="ru-RU" altLang="ru-RU" dirty="0" smtClean="0"/>
              <a:t>характеристики</a:t>
            </a:r>
            <a:r>
              <a:rPr lang="ru-RU" altLang="ru-RU" dirty="0" smtClean="0"/>
              <a:t>, </a:t>
            </a:r>
            <a:r>
              <a:rPr lang="ru-RU" altLang="ru-RU" dirty="0" smtClean="0"/>
              <a:t>по которым данный товар (или услуга) превосходят предложения конкурентов </a:t>
            </a: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539750" y="5913438"/>
            <a:ext cx="8208963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Информирующая реклама обычно содержит довольно значительный объем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9290765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dirty="0" smtClean="0"/>
              <a:t>Особенности рекламных сообщений разных видов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dirty="0" err="1" smtClean="0"/>
              <a:t>Имиджевая</a:t>
            </a:r>
            <a:r>
              <a:rPr lang="ru-RU" altLang="ru-RU" dirty="0" smtClean="0"/>
              <a:t> реклама должна содержать информацию, позволяющую целевой аудитории: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ru-RU" dirty="0" smtClean="0"/>
              <a:t>Идентифицировать товар или услугу (т.е. соотнести ее с конкретным товарным сегментом)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ru-RU" dirty="0" smtClean="0"/>
              <a:t>Испытывать эмоциональный отклик </a:t>
            </a:r>
          </a:p>
          <a:p>
            <a:pPr lvl="1" eaLnBrk="1" hangingPunct="1">
              <a:lnSpc>
                <a:spcPct val="90000"/>
              </a:lnSpc>
            </a:pPr>
            <a:r>
              <a:rPr lang="ru-RU" altLang="ru-RU" dirty="0" smtClean="0"/>
              <a:t>Вызвать желание узнать о данном товаре или услуге больше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278407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3130550"/>
            <a:ext cx="3600450" cy="3178175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altLang="ru-RU" smtClean="0"/>
              <a:t>«Продающая» реклама</a:t>
            </a:r>
          </a:p>
          <a:p>
            <a:pPr algn="r" eaLnBrk="1" hangingPunct="1">
              <a:buFontTx/>
              <a:buNone/>
            </a:pPr>
            <a:r>
              <a:rPr lang="en-US" altLang="ru-RU" smtClean="0"/>
              <a:t>   </a:t>
            </a:r>
            <a:r>
              <a:rPr lang="ru-RU" altLang="ru-RU" smtClean="0"/>
              <a:t>«Информирующая» реклама</a:t>
            </a:r>
          </a:p>
          <a:p>
            <a:pPr algn="r" eaLnBrk="1" hangingPunct="1">
              <a:buFontTx/>
              <a:buNone/>
            </a:pPr>
            <a:r>
              <a:rPr lang="en-US" altLang="ru-RU" smtClean="0"/>
              <a:t>   </a:t>
            </a:r>
            <a:r>
              <a:rPr lang="ru-RU" altLang="ru-RU" smtClean="0"/>
              <a:t>«Имиджевая» реклама</a:t>
            </a:r>
          </a:p>
        </p:txBody>
      </p:sp>
      <p:sp>
        <p:nvSpPr>
          <p:cNvPr id="4813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3141663"/>
            <a:ext cx="4065587" cy="32480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smtClean="0"/>
              <a:t>   </a:t>
            </a:r>
            <a:r>
              <a:rPr lang="ru-RU" altLang="ru-RU" smtClean="0"/>
              <a:t> рост продаж</a:t>
            </a:r>
          </a:p>
          <a:p>
            <a:pPr eaLnBrk="1" hangingPunct="1">
              <a:buFontTx/>
              <a:buNone/>
            </a:pPr>
            <a:endParaRPr lang="ru-RU" altLang="ru-RU" sz="1200" smtClean="0"/>
          </a:p>
          <a:p>
            <a:pPr eaLnBrk="1" hangingPunct="1">
              <a:buFontTx/>
              <a:buNone/>
            </a:pPr>
            <a:r>
              <a:rPr lang="en-US" altLang="ru-RU" sz="1200" smtClean="0"/>
              <a:t>   </a:t>
            </a:r>
            <a:r>
              <a:rPr lang="ru-RU" altLang="ru-RU" sz="1200" smtClean="0"/>
              <a:t>     </a:t>
            </a:r>
            <a:r>
              <a:rPr lang="ru-RU" altLang="ru-RU" sz="2400" smtClean="0"/>
              <a:t>Запоминание отдельных потребительских характеристик товара</a:t>
            </a:r>
          </a:p>
          <a:p>
            <a:pPr eaLnBrk="1" hangingPunct="1">
              <a:buFontTx/>
              <a:buNone/>
            </a:pPr>
            <a:r>
              <a:rPr lang="en-US" altLang="ru-RU" smtClean="0"/>
              <a:t>   </a:t>
            </a:r>
            <a:r>
              <a:rPr lang="ru-RU" altLang="ru-RU" smtClean="0"/>
              <a:t> </a:t>
            </a:r>
            <a:r>
              <a:rPr lang="ru-RU" altLang="ru-RU" sz="2400" smtClean="0"/>
              <a:t>Запоминание факта рекламы и положительный эмоциональный отклик</a:t>
            </a:r>
          </a:p>
        </p:txBody>
      </p:sp>
      <p:sp>
        <p:nvSpPr>
          <p:cNvPr id="48132" name="AutoShape 6"/>
          <p:cNvSpPr>
            <a:spLocks noChangeArrowheads="1"/>
          </p:cNvSpPr>
          <p:nvPr/>
        </p:nvSpPr>
        <p:spPr bwMode="auto">
          <a:xfrm>
            <a:off x="3851275" y="3357563"/>
            <a:ext cx="1081088" cy="288925"/>
          </a:xfrm>
          <a:prstGeom prst="rightArrow">
            <a:avLst>
              <a:gd name="adj1" fmla="val 50000"/>
              <a:gd name="adj2" fmla="val 9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8133" name="AutoShape 7"/>
          <p:cNvSpPr>
            <a:spLocks noChangeArrowheads="1"/>
          </p:cNvSpPr>
          <p:nvPr/>
        </p:nvSpPr>
        <p:spPr bwMode="auto">
          <a:xfrm>
            <a:off x="3851275" y="4435475"/>
            <a:ext cx="1081088" cy="288925"/>
          </a:xfrm>
          <a:prstGeom prst="rightArrow">
            <a:avLst>
              <a:gd name="adj1" fmla="val 50000"/>
              <a:gd name="adj2" fmla="val 9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8134" name="AutoShape 8"/>
          <p:cNvSpPr>
            <a:spLocks noChangeArrowheads="1"/>
          </p:cNvSpPr>
          <p:nvPr/>
        </p:nvSpPr>
        <p:spPr bwMode="auto">
          <a:xfrm>
            <a:off x="3851275" y="5445125"/>
            <a:ext cx="1081088" cy="288925"/>
          </a:xfrm>
          <a:prstGeom prst="rightArrow">
            <a:avLst>
              <a:gd name="adj1" fmla="val 50000"/>
              <a:gd name="adj2" fmla="val 93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8135" name="Text Box 5"/>
          <p:cNvSpPr>
            <a:spLocks noGrp="1" noChangeArrowheads="1"/>
          </p:cNvSpPr>
          <p:nvPr>
            <p:ph type="title"/>
          </p:nvPr>
        </p:nvSpPr>
        <p:spPr>
          <a:xfrm>
            <a:off x="685800" y="303213"/>
            <a:ext cx="7772400" cy="1755775"/>
          </a:xfrm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ru-RU" altLang="ru-RU" sz="3600" dirty="0" smtClean="0">
                <a:solidFill>
                  <a:schemeClr val="tx1"/>
                </a:solidFill>
              </a:rPr>
              <a:t>Столь разная реклама предполагает разные критерии оценки эффективности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10875738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95288" y="609600"/>
            <a:ext cx="8497887" cy="1143000"/>
          </a:xfrm>
        </p:spPr>
        <p:txBody>
          <a:bodyPr/>
          <a:lstStyle/>
          <a:p>
            <a:r>
              <a:rPr lang="ru-RU" altLang="ru-RU" dirty="0" smtClean="0"/>
              <a:t>Примеры продающей рекламы</a:t>
            </a:r>
          </a:p>
        </p:txBody>
      </p:sp>
      <p:pic>
        <p:nvPicPr>
          <p:cNvPr id="4915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0313" y="1981200"/>
            <a:ext cx="2720975" cy="4114800"/>
          </a:xfrm>
          <a:ln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915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852738"/>
            <a:ext cx="3810000" cy="2249487"/>
          </a:xfrm>
        </p:spPr>
      </p:pic>
    </p:spTree>
    <p:extLst>
      <p:ext uri="{BB962C8B-B14F-4D97-AF65-F5344CB8AC3E}">
        <p14:creationId xmlns:p14="http://schemas.microsoft.com/office/powerpoint/2010/main" val="31684445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2706688"/>
            <a:ext cx="3810000" cy="2663825"/>
          </a:xfrm>
        </p:spPr>
      </p:pic>
      <p:sp>
        <p:nvSpPr>
          <p:cNvPr id="501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Примеры информирующей рекламы</a:t>
            </a:r>
          </a:p>
        </p:txBody>
      </p:sp>
      <p:pic>
        <p:nvPicPr>
          <p:cNvPr id="50180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2213" y="1981200"/>
            <a:ext cx="3101975" cy="4114800"/>
          </a:xfrm>
        </p:spPr>
      </p:pic>
    </p:spTree>
    <p:extLst>
      <p:ext uri="{BB962C8B-B14F-4D97-AF65-F5344CB8AC3E}">
        <p14:creationId xmlns:p14="http://schemas.microsoft.com/office/powerpoint/2010/main" val="3345528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60" y="764704"/>
            <a:ext cx="8424936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рекламных кампаний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640960" cy="4680520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ru-RU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преследуемым целям (поддержка конкретного товара, формирование благоприятного имиджа рекламодателя и т. д.);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территориальному охвату (локальные, региональные, </a:t>
            </a:r>
            <a:r>
              <a:rPr lang="ru-RU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национальные, международные</a:t>
            </a:r>
            <a:r>
              <a:rPr lang="ru-RU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глобальные);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ru-RU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интенсивности воздействия (ровные и нарастающие).</a:t>
            </a:r>
          </a:p>
          <a:p>
            <a:pPr marL="514350" indent="-514350">
              <a:buFont typeface="+mj-lt"/>
              <a:buAutoNum type="arabicPeriod"/>
            </a:pP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6449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Примеры </a:t>
            </a:r>
            <a:r>
              <a:rPr lang="ru-RU" altLang="ru-RU" dirty="0" err="1" smtClean="0"/>
              <a:t>имиджевой</a:t>
            </a:r>
            <a:r>
              <a:rPr lang="ru-RU" altLang="ru-RU" dirty="0" smtClean="0"/>
              <a:t> рекламы</a:t>
            </a:r>
          </a:p>
        </p:txBody>
      </p:sp>
      <p:pic>
        <p:nvPicPr>
          <p:cNvPr id="51203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3052763"/>
            <a:ext cx="3810000" cy="1971675"/>
          </a:xfrm>
        </p:spPr>
      </p:pic>
      <p:pic>
        <p:nvPicPr>
          <p:cNvPr id="51204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708275"/>
            <a:ext cx="3810000" cy="2660650"/>
          </a:xfrm>
        </p:spPr>
      </p:pic>
    </p:spTree>
    <p:extLst>
      <p:ext uri="{BB962C8B-B14F-4D97-AF65-F5344CB8AC3E}">
        <p14:creationId xmlns:p14="http://schemas.microsoft.com/office/powerpoint/2010/main" val="41685461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38263"/>
            <a:ext cx="7772400" cy="4899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   </a:t>
            </a:r>
            <a:r>
              <a:rPr lang="ru-RU" altLang="ru-RU" sz="2800" dirty="0" err="1" smtClean="0"/>
              <a:t>Имиджевая</a:t>
            </a:r>
            <a:r>
              <a:rPr lang="ru-RU" altLang="ru-RU" sz="2800" dirty="0" smtClean="0"/>
              <a:t> и информирующая реклама тоже будут вызывать рост продаж</a:t>
            </a:r>
            <a:r>
              <a:rPr lang="ru-RU" altLang="ru-RU" sz="2800" dirty="0" smtClean="0"/>
              <a:t>, но</a:t>
            </a:r>
            <a:r>
              <a:rPr lang="ru-RU" altLang="ru-RU" sz="2800" dirty="0" smtClean="0"/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во-первых, с меньшей удельной эффективностью – то есть для каждой «дополнительной» продажи потребуется существенно большее количество рекламных контактов;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dirty="0" smtClean="0"/>
              <a:t> во-вторых, этот рост продаж будет именно побочным действием, вторичным по отношению к основному эффекту. </a:t>
            </a:r>
          </a:p>
        </p:txBody>
      </p:sp>
    </p:spTree>
    <p:extLst>
      <p:ext uri="{BB962C8B-B14F-4D97-AF65-F5344CB8AC3E}">
        <p14:creationId xmlns:p14="http://schemas.microsoft.com/office/powerpoint/2010/main" val="25662170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    На практике часто можно встретить «комбинированные» рекламные сообщения – то есть </a:t>
            </a:r>
            <a:r>
              <a:rPr lang="ru-RU" altLang="ru-RU" sz="2800" dirty="0" err="1" smtClean="0"/>
              <a:t>продающе</a:t>
            </a:r>
            <a:r>
              <a:rPr lang="ru-RU" altLang="ru-RU" sz="2800" dirty="0" smtClean="0"/>
              <a:t>-информирующие, или </a:t>
            </a:r>
            <a:r>
              <a:rPr lang="ru-RU" altLang="ru-RU" sz="2800" dirty="0" err="1" smtClean="0"/>
              <a:t>продающе-имиджевые</a:t>
            </a:r>
            <a:r>
              <a:rPr lang="ru-RU" altLang="ru-RU" sz="2800" dirty="0" smtClean="0"/>
              <a:t>, и так далее.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    Формально </a:t>
            </a:r>
            <a:r>
              <a:rPr lang="ru-RU" altLang="ru-RU" sz="2800" dirty="0" smtClean="0"/>
              <a:t>это: </a:t>
            </a:r>
            <a:r>
              <a:rPr lang="ru-RU" altLang="ru-RU" sz="2800" dirty="0" smtClean="0"/>
              <a:t>1)</a:t>
            </a:r>
            <a:r>
              <a:rPr lang="ru-RU" altLang="ru-RU" sz="2800" dirty="0" smtClean="0"/>
              <a:t>ошибка </a:t>
            </a:r>
            <a:r>
              <a:rPr lang="ru-RU" altLang="ru-RU" sz="2800" dirty="0" smtClean="0"/>
              <a:t>рекламирования – так как расфокусирует рекламное сообщение, нацеливая его на  разные аудитории, с разными потребностями, </a:t>
            </a:r>
            <a:r>
              <a:rPr lang="ru-RU" altLang="ru-RU" sz="2800" dirty="0" smtClean="0"/>
              <a:t>2)ошибка </a:t>
            </a:r>
            <a:r>
              <a:rPr lang="ru-RU" altLang="ru-RU" sz="2800" dirty="0" err="1" smtClean="0"/>
              <a:t>медиапланирования</a:t>
            </a:r>
            <a:r>
              <a:rPr lang="ru-RU" altLang="ru-RU" sz="2800" dirty="0" smtClean="0"/>
              <a:t> – так как предполагает использование неоптимального, а то и </a:t>
            </a:r>
            <a:r>
              <a:rPr lang="ru-RU" altLang="ru-RU" sz="2800" dirty="0" smtClean="0"/>
              <a:t>неадекватного для </a:t>
            </a:r>
            <a:r>
              <a:rPr lang="ru-RU" altLang="ru-RU" sz="2800" dirty="0" smtClean="0"/>
              <a:t>аудитории канала.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 Целесообразность и оправданность такого приема определяется спецификой каждой конкретной рекламной кампании.</a:t>
            </a:r>
          </a:p>
        </p:txBody>
      </p:sp>
    </p:spTree>
    <p:extLst>
      <p:ext uri="{BB962C8B-B14F-4D97-AF65-F5344CB8AC3E}">
        <p14:creationId xmlns:p14="http://schemas.microsoft.com/office/powerpoint/2010/main" val="29526311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57913" y="1705372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Выбор рекламной </a:t>
            </a:r>
            <a:r>
              <a:rPr lang="ru-RU" altLang="ru-RU" dirty="0" smtClean="0"/>
              <a:t>стратегии </a:t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7913" y="2276872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   На выбор рекламной стратегии </a:t>
            </a:r>
            <a:r>
              <a:rPr lang="ru-RU" altLang="ru-RU" dirty="0" smtClean="0"/>
              <a:t>влияют многие факторы: </a:t>
            </a:r>
            <a:r>
              <a:rPr lang="ru-RU" altLang="ru-RU" dirty="0" smtClean="0"/>
              <a:t>уровень конкуренции, текущая фаза жизненного цикла товара, место, которое занимает данный товар или услуга на </a:t>
            </a:r>
            <a:r>
              <a:rPr lang="ru-RU" altLang="ru-RU" dirty="0" smtClean="0"/>
              <a:t>рынке и др.</a:t>
            </a: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4105745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dirty="0" err="1" smtClean="0"/>
              <a:t>Имиджевая</a:t>
            </a:r>
            <a:r>
              <a:rPr lang="ru-RU" altLang="ru-RU" sz="4000" dirty="0" smtClean="0"/>
              <a:t> реклама необходима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/>
              <a:t>Для товаров-брендов, (так как для них имидж и символическое значение товара зачастую не менее важны, чем собственно потребительские свойства товара или услуги</a:t>
            </a:r>
            <a:r>
              <a:rPr lang="ru-RU" altLang="ru-RU" sz="2800" dirty="0" smtClean="0"/>
              <a:t>)</a:t>
            </a:r>
          </a:p>
          <a:p>
            <a:pPr eaLnBrk="1" hangingPunct="1"/>
            <a:endParaRPr lang="ru-RU" altLang="ru-RU" sz="2800" dirty="0" smtClean="0"/>
          </a:p>
          <a:p>
            <a:pPr eaLnBrk="1" hangingPunct="1"/>
            <a:r>
              <a:rPr lang="ru-RU" altLang="ru-RU" sz="2800" dirty="0" smtClean="0"/>
              <a:t>В </a:t>
            </a:r>
            <a:r>
              <a:rPr lang="ru-RU" altLang="ru-RU" sz="2800" dirty="0" smtClean="0"/>
              <a:t>ситуации </a:t>
            </a:r>
            <a:r>
              <a:rPr lang="ru-RU" altLang="ru-RU" sz="2800" dirty="0" smtClean="0"/>
              <a:t>вывода на рынок нового </a:t>
            </a:r>
            <a:r>
              <a:rPr lang="ru-RU" altLang="ru-RU" sz="2800" dirty="0" smtClean="0"/>
              <a:t>товара. </a:t>
            </a:r>
            <a:r>
              <a:rPr lang="ru-RU" altLang="ru-RU" sz="2800" dirty="0" smtClean="0"/>
              <a:t>В этом случае за </a:t>
            </a:r>
            <a:r>
              <a:rPr lang="ru-RU" altLang="ru-RU" sz="2800" dirty="0" err="1" smtClean="0"/>
              <a:t>имиджевой</a:t>
            </a:r>
            <a:r>
              <a:rPr lang="ru-RU" altLang="ru-RU" sz="2800" dirty="0" smtClean="0"/>
              <a:t> рекламой следует информирующая, а затем и продающая.</a:t>
            </a:r>
          </a:p>
        </p:txBody>
      </p:sp>
    </p:spTree>
    <p:extLst>
      <p:ext uri="{BB962C8B-B14F-4D97-AF65-F5344CB8AC3E}">
        <p14:creationId xmlns:p14="http://schemas.microsoft.com/office/powerpoint/2010/main" val="5549134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dirty="0" smtClean="0"/>
              <a:t>Информирующая реклама необходима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При высоком уровне конкуренции и наличии большого количества сходных по потребительским качествам товаров (за исключением сегмента </a:t>
            </a:r>
            <a:r>
              <a:rPr lang="en-US" altLang="ru-RU" dirty="0" smtClean="0"/>
              <a:t>FMCG</a:t>
            </a:r>
            <a:r>
              <a:rPr lang="ru-RU" altLang="ru-RU" dirty="0" smtClean="0"/>
              <a:t>)</a:t>
            </a:r>
            <a:endParaRPr lang="en-US" altLang="ru-RU" dirty="0" smtClean="0"/>
          </a:p>
          <a:p>
            <a:pPr eaLnBrk="1" hangingPunct="1"/>
            <a:r>
              <a:rPr lang="ru-RU" altLang="ru-RU" dirty="0" smtClean="0"/>
              <a:t>При продаже товаров с длительным циклом покупки, технически-сложных</a:t>
            </a:r>
          </a:p>
          <a:p>
            <a:pPr eaLnBrk="1" hangingPunct="1"/>
            <a:r>
              <a:rPr lang="ru-RU" altLang="ru-RU" dirty="0" smtClean="0"/>
              <a:t>Для сегмента </a:t>
            </a:r>
            <a:r>
              <a:rPr lang="en-US" altLang="ru-RU" dirty="0" smtClean="0"/>
              <a:t>B-2-B</a:t>
            </a: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3149005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207375" cy="1143000"/>
          </a:xfrm>
        </p:spPr>
        <p:txBody>
          <a:bodyPr/>
          <a:lstStyle/>
          <a:p>
            <a:pPr eaLnBrk="1" hangingPunct="1"/>
            <a:r>
              <a:rPr lang="ru-RU" altLang="ru-RU" sz="4000" dirty="0" smtClean="0"/>
              <a:t>Продающая реклама необходима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800" dirty="0" smtClean="0"/>
              <a:t>Практически всегда!!!</a:t>
            </a:r>
          </a:p>
          <a:p>
            <a:pPr lvl="1" eaLnBrk="1" hangingPunct="1">
              <a:defRPr/>
            </a:pPr>
            <a:r>
              <a:rPr lang="ru-RU" altLang="ru-RU" sz="2400" dirty="0" smtClean="0"/>
              <a:t>Для прямого стимулирования продаж</a:t>
            </a:r>
          </a:p>
          <a:p>
            <a:pPr lvl="1" eaLnBrk="1" hangingPunct="1">
              <a:defRPr/>
            </a:pPr>
            <a:r>
              <a:rPr lang="ru-RU" altLang="ru-RU" sz="2400" dirty="0" smtClean="0"/>
              <a:t>Для увеличения доли рынка</a:t>
            </a:r>
          </a:p>
          <a:p>
            <a:pPr eaLnBrk="1" hangingPunct="1">
              <a:defRPr/>
            </a:pPr>
            <a:endParaRPr lang="ru-RU" altLang="ru-RU" sz="2800" dirty="0" smtClean="0"/>
          </a:p>
          <a:p>
            <a:pPr eaLnBrk="1" hangingPunct="1">
              <a:defRPr/>
            </a:pPr>
            <a:r>
              <a:rPr lang="ru-RU" altLang="ru-RU" sz="2800" dirty="0" smtClean="0"/>
              <a:t>Не дает эффекта (или слабо выраженный эффект)</a:t>
            </a:r>
          </a:p>
          <a:p>
            <a:pPr lvl="1" eaLnBrk="1" hangingPunct="1">
              <a:defRPr/>
            </a:pPr>
            <a:r>
              <a:rPr lang="ru-RU" altLang="ru-RU" sz="2400" dirty="0" smtClean="0"/>
              <a:t>При монопольном владении рынком</a:t>
            </a:r>
          </a:p>
          <a:p>
            <a:pPr lvl="1" eaLnBrk="1" hangingPunct="1">
              <a:defRPr/>
            </a:pPr>
            <a:r>
              <a:rPr lang="ru-RU" altLang="ru-RU" sz="2400" dirty="0" smtClean="0"/>
              <a:t>В периоды спада </a:t>
            </a:r>
            <a:r>
              <a:rPr lang="ru-RU" altLang="ru-RU" sz="2400" dirty="0" smtClean="0">
                <a:solidFill>
                  <a:schemeClr val="accent4"/>
                </a:solidFill>
              </a:rPr>
              <a:t>потребительской активности</a:t>
            </a:r>
          </a:p>
          <a:p>
            <a:pPr lvl="1" eaLnBrk="1" hangingPunct="1">
              <a:defRPr/>
            </a:pPr>
            <a:endParaRPr lang="ru-RU" altLang="ru-RU" sz="2400" b="1" i="1" dirty="0" smtClean="0">
              <a:solidFill>
                <a:schemeClr val="accent4"/>
              </a:solidFill>
            </a:endParaRPr>
          </a:p>
          <a:p>
            <a:pPr lvl="1" eaLnBrk="1" hangingPunct="1">
              <a:defRPr/>
            </a:pPr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8107140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Роль </a:t>
            </a:r>
            <a:r>
              <a:rPr lang="ru-RU" altLang="ru-RU" sz="2800" dirty="0" err="1" smtClean="0"/>
              <a:t>имиджевой</a:t>
            </a:r>
            <a:r>
              <a:rPr lang="ru-RU" altLang="ru-RU" sz="2800" dirty="0" smtClean="0"/>
              <a:t> и информирующей рекламы заключается в постепенном увеличении численности аудитории определившихся покупателей.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Не всегда есть необходимость в полном цикле рекламирования товара или услуги, и зачастую потребности в размещении </a:t>
            </a:r>
            <a:r>
              <a:rPr lang="ru-RU" altLang="ru-RU" sz="2800" dirty="0" err="1" smtClean="0"/>
              <a:t>имиджевой</a:t>
            </a:r>
            <a:r>
              <a:rPr lang="ru-RU" altLang="ru-RU" sz="2800" dirty="0" smtClean="0"/>
              <a:t> или информирующей рекламы не будет, достаточно только качественной продающей рекламы. </a:t>
            </a:r>
            <a:endParaRPr lang="ru-RU" altLang="ru-RU" sz="28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708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Одной из наиболее частых ошибок медиапланирования является неадекватная выбранной рекламной стратегии  рекламная тактика: задачи одного вида рекламы пытаются решить другим видом рекламных материалов.</a:t>
            </a:r>
            <a:endParaRPr lang="ru-RU" altLang="ru-RU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738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 Классическим примером подобной ошибки будет заказ и размещение </a:t>
            </a:r>
            <a:r>
              <a:rPr lang="ru-RU" altLang="ru-RU" dirty="0" err="1" smtClean="0"/>
              <a:t>имиджевой</a:t>
            </a:r>
            <a:r>
              <a:rPr lang="ru-RU" altLang="ru-RU" dirty="0" smtClean="0"/>
              <a:t> рекламы при потребности в продающей – воздействие на аудиторию оказывается, но ожидаемого эффекта не наступает.</a:t>
            </a:r>
          </a:p>
        </p:txBody>
      </p:sp>
    </p:spTree>
    <p:extLst>
      <p:ext uri="{BB962C8B-B14F-4D97-AF65-F5344CB8AC3E}">
        <p14:creationId xmlns:p14="http://schemas.microsoft.com/office/powerpoint/2010/main" val="12003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1:Этапы рекламной кампании.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90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dirty="0"/>
              <a:t>Э</a:t>
            </a:r>
            <a:r>
              <a:rPr lang="ru-RU" altLang="ru-RU" dirty="0" smtClean="0"/>
              <a:t>та </a:t>
            </a:r>
            <a:r>
              <a:rPr lang="ru-RU" altLang="ru-RU" dirty="0" smtClean="0"/>
              <a:t>ошибка усугубляется неверным планированием ресурсов: </a:t>
            </a:r>
            <a:r>
              <a:rPr lang="ru-RU" altLang="ru-RU" dirty="0" smtClean="0"/>
              <a:t>информирующая </a:t>
            </a:r>
            <a:r>
              <a:rPr lang="ru-RU" altLang="ru-RU" dirty="0"/>
              <a:t>и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имиджевая</a:t>
            </a:r>
            <a:r>
              <a:rPr lang="ru-RU" altLang="ru-RU" dirty="0" smtClean="0"/>
              <a:t> реклама предполагают </a:t>
            </a:r>
            <a:r>
              <a:rPr lang="ru-RU" altLang="ru-RU" dirty="0" smtClean="0"/>
              <a:t>существенно больший </a:t>
            </a:r>
            <a:r>
              <a:rPr lang="ru-RU" altLang="ru-RU" dirty="0" smtClean="0"/>
              <a:t>охват </a:t>
            </a:r>
            <a:r>
              <a:rPr lang="ru-RU" altLang="ru-RU" dirty="0" smtClean="0"/>
              <a:t>и задействуют для этого более «массовые» </a:t>
            </a:r>
            <a:r>
              <a:rPr lang="ru-RU" altLang="ru-RU" dirty="0" err="1" smtClean="0"/>
              <a:t>каналы,что</a:t>
            </a:r>
            <a:r>
              <a:rPr lang="ru-RU" altLang="ru-RU" dirty="0" smtClean="0"/>
              <a:t> приводит </a:t>
            </a:r>
            <a:r>
              <a:rPr lang="ru-RU" altLang="ru-RU" dirty="0" smtClean="0"/>
              <a:t>к значительному увеличению расходов на рекламу.</a:t>
            </a:r>
          </a:p>
        </p:txBody>
      </p:sp>
    </p:spTree>
    <p:extLst>
      <p:ext uri="{BB962C8B-B14F-4D97-AF65-F5344CB8AC3E}">
        <p14:creationId xmlns:p14="http://schemas.microsoft.com/office/powerpoint/2010/main" val="845260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рекламного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агентства. Основной процедурой выбора агентства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тендер. Процедура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тендера разработана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Ассоциацией коммуникационных агентств России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Индустриальный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стандарт:«Условия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тендера. Руководство для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рекламодателей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рекламных агентств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65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 startAt="2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цель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кампании, которая соответствует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маркетинговой и рекламной стратегии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фирмы. Формулировка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должна быть конкретной и однозначной, желательно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придать ей количественную определенность.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02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7772400" cy="4572000"/>
          </a:xfrm>
        </p:spPr>
        <p:txBody>
          <a:bodyPr/>
          <a:lstStyle/>
          <a:p>
            <a:pPr marL="514350" indent="-514350">
              <a:buClrTx/>
              <a:buFont typeface="+mj-lt"/>
              <a:buAutoNum type="alphaLcParenR"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Инструментом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рекламодателя и рекламного агентства является бриф.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1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- Заголовок и объект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Заголовок и объект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Заголовок и объек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254</TotalTime>
  <Words>2189</Words>
  <Application>Microsoft Office PowerPoint</Application>
  <PresentationFormat>Экран (4:3)</PresentationFormat>
  <Paragraphs>211</Paragraphs>
  <Slides>60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60</vt:i4>
      </vt:variant>
    </vt:vector>
  </HeadingPairs>
  <TitlesOfParts>
    <vt:vector size="77" baseType="lpstr">
      <vt:lpstr>MS PGothic</vt:lpstr>
      <vt:lpstr>Arial</vt:lpstr>
      <vt:lpstr>Arial Bold</vt:lpstr>
      <vt:lpstr>Arial Italic</vt:lpstr>
      <vt:lpstr>Calibri</vt:lpstr>
      <vt:lpstr>Consolas</vt:lpstr>
      <vt:lpstr>Corbel</vt:lpstr>
      <vt:lpstr>Tahoma</vt:lpstr>
      <vt:lpstr>Times New Roman</vt:lpstr>
      <vt:lpstr>Wingdings</vt:lpstr>
      <vt:lpstr>Wingdings 2</vt:lpstr>
      <vt:lpstr>Wingdings 3</vt:lpstr>
      <vt:lpstr>ヒラギノ角ゴ ProN W3</vt:lpstr>
      <vt:lpstr>Метро</vt:lpstr>
      <vt:lpstr>Оформление по умолчанию</vt:lpstr>
      <vt:lpstr>Default - Заголовок и объект</vt:lpstr>
      <vt:lpstr>Тема Office</vt:lpstr>
      <vt:lpstr>Рекламная кампания</vt:lpstr>
      <vt:lpstr>Презентация PowerPoint</vt:lpstr>
      <vt:lpstr>I.Рекламная кампания – </vt:lpstr>
      <vt:lpstr>Презентация PowerPoint</vt:lpstr>
      <vt:lpstr>Классификации рекламных кампаний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брифов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Медиапланирование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 2:Этапы рекламной кампании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II Рекламные стратегии</vt:lpstr>
      <vt:lpstr>Виды аудиторий по потребностям</vt:lpstr>
      <vt:lpstr>Виды аудиторий по потребностям</vt:lpstr>
      <vt:lpstr>Виды аудиторий по потребностям</vt:lpstr>
      <vt:lpstr>Презентация PowerPoint</vt:lpstr>
      <vt:lpstr>Особенности рекламных сообщений разных видов </vt:lpstr>
      <vt:lpstr>Условия покупки</vt:lpstr>
      <vt:lpstr>Презентация PowerPoint</vt:lpstr>
      <vt:lpstr>Особенности рекламных сообщений разных видов</vt:lpstr>
      <vt:lpstr>Особенности рекламных сообщений разных видов</vt:lpstr>
      <vt:lpstr>Столь разная реклама предполагает разные критерии оценки эффективности</vt:lpstr>
      <vt:lpstr>Примеры продающей рекламы</vt:lpstr>
      <vt:lpstr>Примеры информирующей рекламы</vt:lpstr>
      <vt:lpstr>Примеры имиджевой рекламы</vt:lpstr>
      <vt:lpstr>Презентация PowerPoint</vt:lpstr>
      <vt:lpstr>Презентация PowerPoint</vt:lpstr>
      <vt:lpstr>Выбор рекламной стратегии    </vt:lpstr>
      <vt:lpstr>Имиджевая реклама необходима</vt:lpstr>
      <vt:lpstr>Информирующая реклама необходима</vt:lpstr>
      <vt:lpstr>Продающая реклама необходима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Рекламная кампания</dc:title>
  <dc:creator>Олег</dc:creator>
  <cp:lastModifiedBy>Пользователь</cp:lastModifiedBy>
  <cp:revision>33</cp:revision>
  <dcterms:created xsi:type="dcterms:W3CDTF">2014-02-23T19:58:58Z</dcterms:created>
  <dcterms:modified xsi:type="dcterms:W3CDTF">2023-05-16T10:16:38Z</dcterms:modified>
</cp:coreProperties>
</file>